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anva Sans Bold" panose="020B0604020202020204" charset="0"/>
      <p:regular r:id="rId11"/>
    </p:embeddedFont>
    <p:embeddedFont>
      <p:font typeface="Canva Sans Medium" panose="020B0604020202020204" charset="0"/>
      <p:regular r:id="rId12"/>
    </p:embeddedFont>
    <p:embeddedFont>
      <p:font typeface="Century Gothic" panose="020B0502020202020204" pitchFamily="34" charset="0"/>
      <p:regular r:id="rId13"/>
      <p:bold r:id="rId14"/>
      <p:italic r:id="rId15"/>
      <p:boldItalic r:id="rId16"/>
    </p:embeddedFont>
    <p:embeddedFont>
      <p:font typeface="Garet Ultra-Bold" panose="020B0604020202020204" charset="0"/>
      <p:regular r:id="rId17"/>
    </p:embeddedFont>
    <p:embeddedFont>
      <p:font typeface="Wingdings 3" panose="05040102010807070707" pitchFamily="18" charset="2"/>
      <p:regular r:id="rId18"/>
    </p:embeddedFont>
    <p:embeddedFont>
      <p:font typeface="ฟ้อนต์ Bold" panose="020B0604020202020204" charset="-34"/>
      <p:regular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2433" y="2171701"/>
            <a:ext cx="13238487" cy="4994372"/>
          </a:xfrm>
        </p:spPr>
        <p:txBody>
          <a:bodyPr anchor="b"/>
          <a:lstStyle>
            <a:lvl1pPr>
              <a:defRPr sz="10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2433" y="7166070"/>
            <a:ext cx="13238487" cy="129213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534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5" y="7200880"/>
            <a:ext cx="13238486" cy="85010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32433" y="1028700"/>
            <a:ext cx="13238487" cy="5460999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434" y="8050988"/>
            <a:ext cx="13238484" cy="74056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860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2" y="2171700"/>
            <a:ext cx="13238489" cy="2971800"/>
          </a:xfrm>
        </p:spPr>
        <p:txBody>
          <a:bodyPr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432" y="5486400"/>
            <a:ext cx="13238489" cy="3543300"/>
          </a:xfrm>
        </p:spPr>
        <p:txBody>
          <a:bodyPr anchor="ctr">
            <a:normAutofit/>
          </a:bodyPr>
          <a:lstStyle>
            <a:lvl1pPr marL="0" indent="0">
              <a:buNone/>
              <a:defRPr sz="27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99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2" y="2171700"/>
            <a:ext cx="11998973" cy="3485061"/>
          </a:xfrm>
        </p:spPr>
        <p:txBody>
          <a:bodyPr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895601" y="5656761"/>
            <a:ext cx="10919474" cy="513261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21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432" y="6525986"/>
            <a:ext cx="13238489" cy="2514600"/>
          </a:xfrm>
        </p:spPr>
        <p:txBody>
          <a:bodyPr anchor="ctr">
            <a:normAutofit/>
          </a:bodyPr>
          <a:lstStyle>
            <a:lvl1pPr marL="0" indent="0">
              <a:buNone/>
              <a:defRPr sz="27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347443" y="1456880"/>
            <a:ext cx="1202868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83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995735" y="3920681"/>
            <a:ext cx="1202868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83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3918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1" y="4686302"/>
            <a:ext cx="13238490" cy="2479770"/>
          </a:xfr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32" y="7166072"/>
            <a:ext cx="13238489" cy="1290600"/>
          </a:xfrm>
        </p:spPr>
        <p:txBody>
          <a:bodyPr anchor="t"/>
          <a:lstStyle>
            <a:lvl1pPr marL="0" indent="0" algn="l">
              <a:buNone/>
              <a:defRPr sz="3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63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9421" y="2971800"/>
            <a:ext cx="4420299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978695" y="4000500"/>
            <a:ext cx="4391025" cy="5384007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5489" y="2971800"/>
            <a:ext cx="4404362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809659" y="4000500"/>
            <a:ext cx="4420191" cy="5384007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0687051" y="2971800"/>
            <a:ext cx="4398170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10687051" y="4000500"/>
            <a:ext cx="4398170" cy="5384007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5589213" y="3200400"/>
            <a:ext cx="0" cy="59436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0443341" y="3200400"/>
            <a:ext cx="0" cy="595032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218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8695" y="6376424"/>
            <a:ext cx="4410075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78695" y="3314700"/>
            <a:ext cx="4410075" cy="228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978695" y="7240817"/>
            <a:ext cx="4410075" cy="988784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34063" y="6376424"/>
            <a:ext cx="4395788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834062" y="3314700"/>
            <a:ext cx="4395788" cy="228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832033" y="7240816"/>
            <a:ext cx="4401609" cy="988784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0687051" y="6376424"/>
            <a:ext cx="4398170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0687049" y="3314700"/>
            <a:ext cx="4398170" cy="228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10686863" y="7240813"/>
            <a:ext cx="4403996" cy="988784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5589213" y="3200400"/>
            <a:ext cx="0" cy="59436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0443341" y="3200400"/>
            <a:ext cx="0" cy="595032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382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9095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56319" y="645320"/>
            <a:ext cx="2628902" cy="8739188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8695" y="1331121"/>
            <a:ext cx="11134724" cy="80533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72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17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5" y="4292600"/>
            <a:ext cx="13238486" cy="2873471"/>
          </a:xfr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33" y="7166072"/>
            <a:ext cx="13238487" cy="1290600"/>
          </a:xfrm>
        </p:spPr>
        <p:txBody>
          <a:bodyPr anchor="t"/>
          <a:lstStyle>
            <a:lvl1pPr marL="0" indent="0" algn="l">
              <a:buNone/>
              <a:defRPr sz="3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134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54969" y="3090863"/>
            <a:ext cx="6594509" cy="6293645"/>
          </a:xfrm>
        </p:spPr>
        <p:txBody>
          <a:bodyPr>
            <a:normAutofit/>
          </a:bodyPr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81740" y="3084139"/>
            <a:ext cx="6594512" cy="6300368"/>
          </a:xfrm>
        </p:spPr>
        <p:txBody>
          <a:bodyPr>
            <a:normAutofit/>
          </a:bodyPr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227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4970" y="2857500"/>
            <a:ext cx="6594507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4969" y="3771900"/>
            <a:ext cx="6594509" cy="5612607"/>
          </a:xfrm>
        </p:spPr>
        <p:txBody>
          <a:bodyPr>
            <a:normAutofit/>
          </a:bodyPr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481743" y="2857500"/>
            <a:ext cx="6594509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481743" y="3771900"/>
            <a:ext cx="6594509" cy="5612607"/>
          </a:xfrm>
        </p:spPr>
        <p:txBody>
          <a:bodyPr>
            <a:normAutofit/>
          </a:bodyPr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419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41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501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0" y="2171700"/>
            <a:ext cx="5101596" cy="2171700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6925" y="2171700"/>
            <a:ext cx="7793996" cy="6858000"/>
          </a:xfrm>
        </p:spPr>
        <p:txBody>
          <a:bodyPr anchor="ctr">
            <a:normAutofit/>
          </a:bodyPr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430" y="4693921"/>
            <a:ext cx="5101595" cy="4343399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772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0861" y="2781288"/>
            <a:ext cx="7639359" cy="2362212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24319" y="1714500"/>
            <a:ext cx="4800600" cy="6858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432" y="5486400"/>
            <a:ext cx="7627469" cy="2057400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81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4004528"/>
            <a:ext cx="6055518" cy="62824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4338521"/>
            <a:ext cx="2283618" cy="354818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2913518" y="2514600"/>
            <a:ext cx="4229100" cy="42291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M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1999119" y="1"/>
            <a:ext cx="2405081" cy="17121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2908817" y="9144000"/>
            <a:ext cx="1490601" cy="1143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5656718" y="0"/>
            <a:ext cx="1028700" cy="17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M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69167" y="679077"/>
            <a:ext cx="14107085" cy="21007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4969" y="3079378"/>
            <a:ext cx="13419812" cy="6293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5233459" y="2686052"/>
            <a:ext cx="1485899" cy="4571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65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3427360" y="4837946"/>
            <a:ext cx="5789693" cy="4572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65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5528811" y="443594"/>
            <a:ext cx="1257299" cy="11515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42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79B69A-D47C-D8FB-68A5-19F4F1124E4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10071100"/>
            <a:ext cx="8143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JM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Level 1: Public</a:t>
            </a:r>
          </a:p>
        </p:txBody>
      </p:sp>
    </p:spTree>
    <p:extLst>
      <p:ext uri="{BB962C8B-B14F-4D97-AF65-F5344CB8AC3E}">
        <p14:creationId xmlns:p14="http://schemas.microsoft.com/office/powerpoint/2010/main" val="24225905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685800" rtl="0" eaLnBrk="1" latinLnBrk="0" hangingPunct="1">
        <a:spcBef>
          <a:spcPct val="0"/>
        </a:spcBef>
        <a:buNone/>
        <a:defRPr sz="63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4350" indent="-51435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3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1114425" indent="-428625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7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714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400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30861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7590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44577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5143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829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-239987"/>
            <a:ext cx="9946762" cy="10526987"/>
            <a:chOff x="0" y="0"/>
            <a:chExt cx="3230401" cy="3418840"/>
          </a:xfrm>
        </p:grpSpPr>
        <p:sp>
          <p:nvSpPr>
            <p:cNvPr id="3" name="Freeform 3"/>
            <p:cNvSpPr/>
            <p:nvPr/>
          </p:nvSpPr>
          <p:spPr>
            <a:xfrm>
              <a:off x="-127" y="-2019"/>
              <a:ext cx="3230528" cy="3417049"/>
            </a:xfrm>
            <a:custGeom>
              <a:avLst/>
              <a:gdLst/>
              <a:ahLst/>
              <a:cxnLst/>
              <a:rect l="l" t="t" r="r" b="b"/>
              <a:pathLst>
                <a:path w="3230528" h="3417049">
                  <a:moveTo>
                    <a:pt x="84252" y="2415019"/>
                  </a:moveTo>
                  <a:lnTo>
                    <a:pt x="82722" y="2413749"/>
                  </a:lnTo>
                  <a:cubicBezTo>
                    <a:pt x="38366" y="2340089"/>
                    <a:pt x="50602" y="2252459"/>
                    <a:pt x="50602" y="2173719"/>
                  </a:cubicBezTo>
                  <a:cubicBezTo>
                    <a:pt x="50602" y="2140699"/>
                    <a:pt x="50602" y="2098789"/>
                    <a:pt x="52132" y="2067039"/>
                  </a:cubicBezTo>
                  <a:cubicBezTo>
                    <a:pt x="56720" y="1961629"/>
                    <a:pt x="24600" y="1858759"/>
                    <a:pt x="122491" y="1776209"/>
                  </a:cubicBezTo>
                  <a:cubicBezTo>
                    <a:pt x="179084" y="1726679"/>
                    <a:pt x="258620" y="1700009"/>
                    <a:pt x="347334" y="1701279"/>
                  </a:cubicBezTo>
                  <a:cubicBezTo>
                    <a:pt x="347334" y="1701279"/>
                    <a:pt x="656302" y="1702549"/>
                    <a:pt x="656302" y="1702549"/>
                  </a:cubicBezTo>
                  <a:cubicBezTo>
                    <a:pt x="836789" y="1710169"/>
                    <a:pt x="1006568" y="1686039"/>
                    <a:pt x="1064691" y="1545069"/>
                  </a:cubicBezTo>
                  <a:cubicBezTo>
                    <a:pt x="1079986" y="1503159"/>
                    <a:pt x="1075398" y="1418069"/>
                    <a:pt x="1076927" y="1373619"/>
                  </a:cubicBezTo>
                  <a:cubicBezTo>
                    <a:pt x="1075398" y="1354569"/>
                    <a:pt x="1083045" y="1155179"/>
                    <a:pt x="1078457" y="1142479"/>
                  </a:cubicBezTo>
                  <a:cubicBezTo>
                    <a:pt x="1063161" y="1002779"/>
                    <a:pt x="1209998" y="884669"/>
                    <a:pt x="1376718" y="891019"/>
                  </a:cubicBezTo>
                  <a:cubicBezTo>
                    <a:pt x="1506730" y="892289"/>
                    <a:pt x="1647448" y="891019"/>
                    <a:pt x="1777459" y="891019"/>
                  </a:cubicBezTo>
                  <a:cubicBezTo>
                    <a:pt x="1933473" y="888479"/>
                    <a:pt x="2084898" y="734809"/>
                    <a:pt x="2081839" y="602729"/>
                  </a:cubicBezTo>
                  <a:cubicBezTo>
                    <a:pt x="2084898" y="503669"/>
                    <a:pt x="2084898" y="308089"/>
                    <a:pt x="2089487" y="206489"/>
                  </a:cubicBezTo>
                  <a:cubicBezTo>
                    <a:pt x="2113959" y="-38621"/>
                    <a:pt x="2401514" y="4559"/>
                    <a:pt x="2617180" y="749"/>
                  </a:cubicBezTo>
                  <a:cubicBezTo>
                    <a:pt x="2618710" y="749"/>
                    <a:pt x="2923089" y="749"/>
                    <a:pt x="2924619" y="749"/>
                  </a:cubicBezTo>
                  <a:cubicBezTo>
                    <a:pt x="3292758" y="15989"/>
                    <a:pt x="3196878" y="402069"/>
                    <a:pt x="3213703" y="595109"/>
                  </a:cubicBezTo>
                  <a:cubicBezTo>
                    <a:pt x="3213703" y="732269"/>
                    <a:pt x="3086750" y="855459"/>
                    <a:pt x="2921560" y="849109"/>
                  </a:cubicBezTo>
                  <a:cubicBezTo>
                    <a:pt x="2785430" y="846569"/>
                    <a:pt x="2517760" y="849109"/>
                    <a:pt x="2344921" y="849109"/>
                  </a:cubicBezTo>
                  <a:cubicBezTo>
                    <a:pt x="2274562" y="849109"/>
                    <a:pt x="2193496" y="910069"/>
                    <a:pt x="2121607" y="1016749"/>
                  </a:cubicBezTo>
                  <a:cubicBezTo>
                    <a:pt x="2100193" y="1048499"/>
                    <a:pt x="2087957" y="1085329"/>
                    <a:pt x="2086428" y="1123429"/>
                  </a:cubicBezTo>
                  <a:cubicBezTo>
                    <a:pt x="2081839" y="1203439"/>
                    <a:pt x="2083369" y="1285989"/>
                    <a:pt x="2084898" y="1365999"/>
                  </a:cubicBezTo>
                  <a:lnTo>
                    <a:pt x="2086428" y="1471409"/>
                  </a:lnTo>
                  <a:cubicBezTo>
                    <a:pt x="2087957" y="1625079"/>
                    <a:pt x="1957946" y="1724139"/>
                    <a:pt x="1791225" y="1725409"/>
                  </a:cubicBezTo>
                  <a:cubicBezTo>
                    <a:pt x="1791225" y="1725409"/>
                    <a:pt x="1367541" y="1725409"/>
                    <a:pt x="1367541" y="1725409"/>
                  </a:cubicBezTo>
                  <a:cubicBezTo>
                    <a:pt x="1214586" y="1725409"/>
                    <a:pt x="1070809" y="1796529"/>
                    <a:pt x="1066220" y="1933689"/>
                  </a:cubicBezTo>
                  <a:cubicBezTo>
                    <a:pt x="1060102" y="2042909"/>
                    <a:pt x="1066220" y="2174989"/>
                    <a:pt x="1064691" y="2285479"/>
                  </a:cubicBezTo>
                  <a:cubicBezTo>
                    <a:pt x="1063161" y="2442959"/>
                    <a:pt x="939268" y="2534399"/>
                    <a:pt x="728191" y="2535669"/>
                  </a:cubicBezTo>
                  <a:lnTo>
                    <a:pt x="373336" y="2535669"/>
                  </a:lnTo>
                  <a:cubicBezTo>
                    <a:pt x="240266" y="2538209"/>
                    <a:pt x="150022" y="2520429"/>
                    <a:pt x="84252" y="2415019"/>
                  </a:cubicBezTo>
                  <a:close/>
                  <a:moveTo>
                    <a:pt x="296859" y="1654289"/>
                  </a:moveTo>
                  <a:lnTo>
                    <a:pt x="702189" y="1654289"/>
                  </a:lnTo>
                  <a:cubicBezTo>
                    <a:pt x="887264" y="1654289"/>
                    <a:pt x="1006568" y="1555229"/>
                    <a:pt x="1006568" y="1401559"/>
                  </a:cubicBezTo>
                  <a:lnTo>
                    <a:pt x="1006568" y="1303769"/>
                  </a:lnTo>
                  <a:cubicBezTo>
                    <a:pt x="1005039" y="1219949"/>
                    <a:pt x="1005039" y="1133589"/>
                    <a:pt x="1009627" y="1049769"/>
                  </a:cubicBezTo>
                  <a:cubicBezTo>
                    <a:pt x="1014216" y="934199"/>
                    <a:pt x="1119754" y="837679"/>
                    <a:pt x="1266591" y="841489"/>
                  </a:cubicBezTo>
                  <a:cubicBezTo>
                    <a:pt x="1266591" y="841489"/>
                    <a:pt x="1717807" y="841489"/>
                    <a:pt x="1717807" y="841489"/>
                  </a:cubicBezTo>
                  <a:cubicBezTo>
                    <a:pt x="1717807" y="841489"/>
                    <a:pt x="1731573" y="841489"/>
                    <a:pt x="1731573" y="841489"/>
                  </a:cubicBezTo>
                  <a:cubicBezTo>
                    <a:pt x="1808050" y="840219"/>
                    <a:pt x="1878409" y="813549"/>
                    <a:pt x="1930414" y="769099"/>
                  </a:cubicBezTo>
                  <a:cubicBezTo>
                    <a:pt x="1982418" y="723379"/>
                    <a:pt x="2009950" y="663689"/>
                    <a:pt x="2008421" y="601459"/>
                  </a:cubicBezTo>
                  <a:lnTo>
                    <a:pt x="2008421" y="249669"/>
                  </a:lnTo>
                  <a:cubicBezTo>
                    <a:pt x="2006891" y="104889"/>
                    <a:pt x="1893705" y="9639"/>
                    <a:pt x="1719337" y="7099"/>
                  </a:cubicBezTo>
                  <a:cubicBezTo>
                    <a:pt x="1719337" y="7099"/>
                    <a:pt x="1569441" y="7099"/>
                    <a:pt x="1569441" y="7099"/>
                  </a:cubicBezTo>
                  <a:cubicBezTo>
                    <a:pt x="1460843" y="7099"/>
                    <a:pt x="1336950" y="7099"/>
                    <a:pt x="1249766" y="10909"/>
                  </a:cubicBezTo>
                  <a:cubicBezTo>
                    <a:pt x="1124343" y="15989"/>
                    <a:pt x="1014216" y="108699"/>
                    <a:pt x="1009627" y="211569"/>
                  </a:cubicBezTo>
                  <a:cubicBezTo>
                    <a:pt x="1006568" y="275069"/>
                    <a:pt x="1006568" y="339839"/>
                    <a:pt x="1005039" y="400799"/>
                  </a:cubicBezTo>
                  <a:cubicBezTo>
                    <a:pt x="1000450" y="454139"/>
                    <a:pt x="1011157" y="610349"/>
                    <a:pt x="992802" y="659879"/>
                  </a:cubicBezTo>
                  <a:cubicBezTo>
                    <a:pt x="939268" y="797039"/>
                    <a:pt x="784784" y="817359"/>
                    <a:pt x="699129" y="817359"/>
                  </a:cubicBezTo>
                  <a:cubicBezTo>
                    <a:pt x="699129" y="817359"/>
                    <a:pt x="295329" y="817359"/>
                    <a:pt x="295329" y="817359"/>
                  </a:cubicBezTo>
                  <a:cubicBezTo>
                    <a:pt x="211204" y="816089"/>
                    <a:pt x="130138" y="845299"/>
                    <a:pt x="72016" y="897369"/>
                  </a:cubicBezTo>
                  <a:cubicBezTo>
                    <a:pt x="-21463" y="982459"/>
                    <a:pt x="7775" y="1076439"/>
                    <a:pt x="1657" y="1181849"/>
                  </a:cubicBezTo>
                  <a:cubicBezTo>
                    <a:pt x="127" y="1265669"/>
                    <a:pt x="-1143" y="1349489"/>
                    <a:pt x="1657" y="1433309"/>
                  </a:cubicBezTo>
                  <a:cubicBezTo>
                    <a:pt x="10834" y="1561579"/>
                    <a:pt x="136257" y="1658099"/>
                    <a:pt x="296859" y="1654289"/>
                  </a:cubicBezTo>
                  <a:close/>
                  <a:moveTo>
                    <a:pt x="2491757" y="2573769"/>
                  </a:moveTo>
                  <a:cubicBezTo>
                    <a:pt x="2491757" y="2573769"/>
                    <a:pt x="3080632" y="2573769"/>
                    <a:pt x="3080632" y="2573769"/>
                  </a:cubicBezTo>
                  <a:cubicBezTo>
                    <a:pt x="3154050" y="2573769"/>
                    <a:pt x="3213703" y="2525509"/>
                    <a:pt x="3215232" y="2465819"/>
                  </a:cubicBezTo>
                  <a:cubicBezTo>
                    <a:pt x="3218291" y="2463279"/>
                    <a:pt x="3212173" y="1176769"/>
                    <a:pt x="3213703" y="1174229"/>
                  </a:cubicBezTo>
                  <a:cubicBezTo>
                    <a:pt x="3213703" y="1155179"/>
                    <a:pt x="3210644" y="1136129"/>
                    <a:pt x="3209114" y="1119619"/>
                  </a:cubicBezTo>
                  <a:cubicBezTo>
                    <a:pt x="3201466" y="1024369"/>
                    <a:pt x="3086750" y="916419"/>
                    <a:pt x="2933796" y="916419"/>
                  </a:cubicBezTo>
                  <a:cubicBezTo>
                    <a:pt x="2788489" y="913879"/>
                    <a:pt x="2615650" y="912609"/>
                    <a:pt x="2441282" y="916419"/>
                  </a:cubicBezTo>
                  <a:cubicBezTo>
                    <a:pt x="2283739" y="920229"/>
                    <a:pt x="2167493" y="1016749"/>
                    <a:pt x="2167493" y="1145019"/>
                  </a:cubicBezTo>
                  <a:lnTo>
                    <a:pt x="2167493" y="1316469"/>
                  </a:lnTo>
                  <a:lnTo>
                    <a:pt x="2165964" y="1552689"/>
                  </a:lnTo>
                  <a:cubicBezTo>
                    <a:pt x="2164434" y="1627619"/>
                    <a:pt x="2133843" y="1689849"/>
                    <a:pt x="2080309" y="1731759"/>
                  </a:cubicBezTo>
                  <a:cubicBezTo>
                    <a:pt x="2025246" y="1774939"/>
                    <a:pt x="1947239" y="1795259"/>
                    <a:pt x="1855466" y="1792719"/>
                  </a:cubicBezTo>
                  <a:cubicBezTo>
                    <a:pt x="1708630" y="1787639"/>
                    <a:pt x="1583207" y="1790179"/>
                    <a:pt x="1428723" y="1795259"/>
                  </a:cubicBezTo>
                  <a:cubicBezTo>
                    <a:pt x="1266591" y="1800339"/>
                    <a:pt x="1147286" y="1903209"/>
                    <a:pt x="1150345" y="2032749"/>
                  </a:cubicBezTo>
                  <a:cubicBezTo>
                    <a:pt x="1153404" y="2152129"/>
                    <a:pt x="1153404" y="2281669"/>
                    <a:pt x="1150345" y="2378189"/>
                  </a:cubicBezTo>
                  <a:cubicBezTo>
                    <a:pt x="1147286" y="2498839"/>
                    <a:pt x="1015745" y="2592819"/>
                    <a:pt x="850554" y="2592819"/>
                  </a:cubicBezTo>
                  <a:lnTo>
                    <a:pt x="437577" y="2592819"/>
                  </a:lnTo>
                  <a:cubicBezTo>
                    <a:pt x="284622" y="2585199"/>
                    <a:pt x="113313" y="2653779"/>
                    <a:pt x="107195" y="2789669"/>
                  </a:cubicBezTo>
                  <a:cubicBezTo>
                    <a:pt x="102607" y="2920479"/>
                    <a:pt x="101077" y="3052559"/>
                    <a:pt x="102607" y="3183369"/>
                  </a:cubicBezTo>
                  <a:cubicBezTo>
                    <a:pt x="104136" y="3229089"/>
                    <a:pt x="122491" y="3274809"/>
                    <a:pt x="151552" y="3315449"/>
                  </a:cubicBezTo>
                  <a:cubicBezTo>
                    <a:pt x="205086" y="3382759"/>
                    <a:pt x="292270" y="3417049"/>
                    <a:pt x="413104" y="3417049"/>
                  </a:cubicBezTo>
                  <a:cubicBezTo>
                    <a:pt x="413104" y="3417049"/>
                    <a:pt x="1242118" y="3417049"/>
                    <a:pt x="1242118" y="3417049"/>
                  </a:cubicBezTo>
                  <a:cubicBezTo>
                    <a:pt x="1445548" y="3415779"/>
                    <a:pt x="1855466" y="3417049"/>
                    <a:pt x="2058896" y="3417049"/>
                  </a:cubicBezTo>
                  <a:cubicBezTo>
                    <a:pt x="2149139" y="3417049"/>
                    <a:pt x="2222557" y="3356089"/>
                    <a:pt x="2222557" y="3281159"/>
                  </a:cubicBezTo>
                  <a:lnTo>
                    <a:pt x="2222557" y="2798559"/>
                  </a:lnTo>
                  <a:cubicBezTo>
                    <a:pt x="2221027" y="2676639"/>
                    <a:pt x="2341862" y="2573769"/>
                    <a:pt x="2491757" y="2573769"/>
                  </a:cubicBezTo>
                  <a:close/>
                  <a:moveTo>
                    <a:pt x="2981212" y="2632189"/>
                  </a:moveTo>
                  <a:lnTo>
                    <a:pt x="2545291" y="2632189"/>
                  </a:lnTo>
                  <a:cubicBezTo>
                    <a:pt x="2407632" y="2632189"/>
                    <a:pt x="2295975" y="2724899"/>
                    <a:pt x="2295975" y="2839199"/>
                  </a:cubicBezTo>
                  <a:lnTo>
                    <a:pt x="2295975" y="3201149"/>
                  </a:lnTo>
                  <a:cubicBezTo>
                    <a:pt x="2295975" y="3315449"/>
                    <a:pt x="2407632" y="3408159"/>
                    <a:pt x="2545291" y="3408159"/>
                  </a:cubicBezTo>
                  <a:lnTo>
                    <a:pt x="2981212" y="3408159"/>
                  </a:lnTo>
                  <a:cubicBezTo>
                    <a:pt x="3118871" y="3408159"/>
                    <a:pt x="3230528" y="3315449"/>
                    <a:pt x="3230528" y="3201149"/>
                  </a:cubicBezTo>
                  <a:lnTo>
                    <a:pt x="3230528" y="2839199"/>
                  </a:lnTo>
                  <a:cubicBezTo>
                    <a:pt x="3230528" y="2724899"/>
                    <a:pt x="3118871" y="2632189"/>
                    <a:pt x="2981212" y="2632189"/>
                  </a:cubicBezTo>
                  <a:close/>
                  <a:moveTo>
                    <a:pt x="273916" y="771639"/>
                  </a:moveTo>
                  <a:lnTo>
                    <a:pt x="693011" y="771639"/>
                  </a:lnTo>
                  <a:cubicBezTo>
                    <a:pt x="830670" y="771639"/>
                    <a:pt x="942327" y="678929"/>
                    <a:pt x="942327" y="564629"/>
                  </a:cubicBezTo>
                  <a:lnTo>
                    <a:pt x="942327" y="238239"/>
                  </a:lnTo>
                  <a:cubicBezTo>
                    <a:pt x="942327" y="123939"/>
                    <a:pt x="830670" y="31229"/>
                    <a:pt x="693011" y="31229"/>
                  </a:cubicBezTo>
                  <a:lnTo>
                    <a:pt x="273916" y="31229"/>
                  </a:lnTo>
                  <a:cubicBezTo>
                    <a:pt x="136257" y="31229"/>
                    <a:pt x="24600" y="123939"/>
                    <a:pt x="24600" y="238239"/>
                  </a:cubicBezTo>
                  <a:lnTo>
                    <a:pt x="24600" y="564629"/>
                  </a:lnTo>
                  <a:cubicBezTo>
                    <a:pt x="24600" y="678929"/>
                    <a:pt x="136257" y="771639"/>
                    <a:pt x="273916" y="771639"/>
                  </a:cubicBezTo>
                  <a:close/>
                </a:path>
              </a:pathLst>
            </a:custGeom>
            <a:blipFill>
              <a:blip r:embed="rId2"/>
              <a:stretch>
                <a:fillRect t="-88" b="-88"/>
              </a:stretch>
            </a:blipFill>
          </p:spPr>
          <p:txBody>
            <a:bodyPr/>
            <a:lstStyle/>
            <a:p>
              <a:endParaRPr lang="en-JM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42229" y="-717641"/>
            <a:ext cx="1847850" cy="1847850"/>
            <a:chOff x="0" y="0"/>
            <a:chExt cx="486677" cy="48667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6677" cy="486677"/>
            </a:xfrm>
            <a:custGeom>
              <a:avLst/>
              <a:gdLst/>
              <a:ahLst/>
              <a:cxnLst/>
              <a:rect l="l" t="t" r="r" b="b"/>
              <a:pathLst>
                <a:path w="486677" h="486677">
                  <a:moveTo>
                    <a:pt x="243338" y="0"/>
                  </a:moveTo>
                  <a:lnTo>
                    <a:pt x="243338" y="0"/>
                  </a:lnTo>
                  <a:cubicBezTo>
                    <a:pt x="377730" y="0"/>
                    <a:pt x="486677" y="108946"/>
                    <a:pt x="486677" y="243338"/>
                  </a:cubicBezTo>
                  <a:lnTo>
                    <a:pt x="486677" y="243338"/>
                  </a:lnTo>
                  <a:cubicBezTo>
                    <a:pt x="486677" y="307876"/>
                    <a:pt x="461039" y="369770"/>
                    <a:pt x="415404" y="415404"/>
                  </a:cubicBezTo>
                  <a:cubicBezTo>
                    <a:pt x="369770" y="461039"/>
                    <a:pt x="307876" y="486677"/>
                    <a:pt x="243338" y="486677"/>
                  </a:cubicBezTo>
                  <a:lnTo>
                    <a:pt x="243338" y="486677"/>
                  </a:lnTo>
                  <a:cubicBezTo>
                    <a:pt x="178801" y="486677"/>
                    <a:pt x="116907" y="461039"/>
                    <a:pt x="71272" y="415404"/>
                  </a:cubicBezTo>
                  <a:cubicBezTo>
                    <a:pt x="25637" y="369770"/>
                    <a:pt x="0" y="307876"/>
                    <a:pt x="0" y="243338"/>
                  </a:cubicBezTo>
                  <a:lnTo>
                    <a:pt x="0" y="243338"/>
                  </a:lnTo>
                  <a:cubicBezTo>
                    <a:pt x="0" y="178801"/>
                    <a:pt x="25637" y="116907"/>
                    <a:pt x="71272" y="71272"/>
                  </a:cubicBezTo>
                  <a:cubicBezTo>
                    <a:pt x="116907" y="25637"/>
                    <a:pt x="178801" y="0"/>
                    <a:pt x="243338" y="0"/>
                  </a:cubicBezTo>
                  <a:close/>
                </a:path>
              </a:pathLst>
            </a:custGeom>
            <a:solidFill>
              <a:srgbClr val="76EADF"/>
            </a:solidFill>
          </p:spPr>
          <p:txBody>
            <a:bodyPr/>
            <a:lstStyle/>
            <a:p>
              <a:endParaRPr lang="en-JM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86677" cy="5247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91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500972" y="7045615"/>
            <a:ext cx="1847850" cy="1847850"/>
            <a:chOff x="0" y="0"/>
            <a:chExt cx="486677" cy="4866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6677" cy="486677"/>
            </a:xfrm>
            <a:custGeom>
              <a:avLst/>
              <a:gdLst/>
              <a:ahLst/>
              <a:cxnLst/>
              <a:rect l="l" t="t" r="r" b="b"/>
              <a:pathLst>
                <a:path w="486677" h="486677">
                  <a:moveTo>
                    <a:pt x="243338" y="0"/>
                  </a:moveTo>
                  <a:lnTo>
                    <a:pt x="243338" y="0"/>
                  </a:lnTo>
                  <a:cubicBezTo>
                    <a:pt x="377730" y="0"/>
                    <a:pt x="486677" y="108946"/>
                    <a:pt x="486677" y="243338"/>
                  </a:cubicBezTo>
                  <a:lnTo>
                    <a:pt x="486677" y="243338"/>
                  </a:lnTo>
                  <a:cubicBezTo>
                    <a:pt x="486677" y="307876"/>
                    <a:pt x="461039" y="369770"/>
                    <a:pt x="415404" y="415404"/>
                  </a:cubicBezTo>
                  <a:cubicBezTo>
                    <a:pt x="369770" y="461039"/>
                    <a:pt x="307876" y="486677"/>
                    <a:pt x="243338" y="486677"/>
                  </a:cubicBezTo>
                  <a:lnTo>
                    <a:pt x="243338" y="486677"/>
                  </a:lnTo>
                  <a:cubicBezTo>
                    <a:pt x="178801" y="486677"/>
                    <a:pt x="116907" y="461039"/>
                    <a:pt x="71272" y="415404"/>
                  </a:cubicBezTo>
                  <a:cubicBezTo>
                    <a:pt x="25637" y="369770"/>
                    <a:pt x="0" y="307876"/>
                    <a:pt x="0" y="243338"/>
                  </a:cubicBezTo>
                  <a:lnTo>
                    <a:pt x="0" y="243338"/>
                  </a:lnTo>
                  <a:cubicBezTo>
                    <a:pt x="0" y="178801"/>
                    <a:pt x="25637" y="116907"/>
                    <a:pt x="71272" y="71272"/>
                  </a:cubicBezTo>
                  <a:cubicBezTo>
                    <a:pt x="116907" y="25637"/>
                    <a:pt x="178801" y="0"/>
                    <a:pt x="243338" y="0"/>
                  </a:cubicBezTo>
                  <a:close/>
                </a:path>
              </a:pathLst>
            </a:custGeom>
            <a:solidFill>
              <a:srgbClr val="76EADF"/>
            </a:solidFill>
          </p:spPr>
          <p:txBody>
            <a:bodyPr/>
            <a:lstStyle/>
            <a:p>
              <a:endParaRPr lang="en-JM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86677" cy="5247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91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366154" y="2663734"/>
            <a:ext cx="4803098" cy="1533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81"/>
              </a:lnSpc>
            </a:pPr>
            <a:r>
              <a:rPr lang="en-US" sz="6600" b="1" dirty="0"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Innovation and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103785" y="3342030"/>
            <a:ext cx="5140072" cy="802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81"/>
              </a:lnSpc>
            </a:pPr>
            <a:r>
              <a:rPr lang="en-US" sz="6600" b="1" dirty="0"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Technology: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421593" y="4294880"/>
            <a:ext cx="5362515" cy="82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81"/>
              </a:lnSpc>
            </a:pPr>
            <a:r>
              <a:rPr lang="en-US" sz="7200" b="1" dirty="0"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Future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573424" y="4282627"/>
            <a:ext cx="2154393" cy="82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81"/>
              </a:lnSpc>
              <a:spcBef>
                <a:spcPct val="0"/>
              </a:spcBef>
            </a:pPr>
            <a:r>
              <a:rPr lang="en-US" sz="7200" b="1" u="none" strike="noStrike" dirty="0">
                <a:solidFill>
                  <a:srgbClr val="5ED5CA"/>
                </a:solidFill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Our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43000" y="4282627"/>
            <a:ext cx="3281719" cy="8021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681"/>
              </a:lnSpc>
            </a:pPr>
            <a:r>
              <a:rPr lang="en-US" sz="6600" b="1" dirty="0">
                <a:solidFill>
                  <a:srgbClr val="5ED5CA"/>
                </a:solidFill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Shaping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43000" y="6286500"/>
            <a:ext cx="6535523" cy="764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089"/>
              </a:lnSpc>
            </a:pPr>
            <a:r>
              <a:rPr lang="en-US" sz="1939" b="1" dirty="0">
                <a:latin typeface="Aptos Display" panose="020B0004020202020204" pitchFamily="34" charset="0"/>
                <a:ea typeface="Canva Sans"/>
                <a:cs typeface="Canva Sans"/>
                <a:sym typeface="Canva Sans"/>
              </a:rPr>
              <a:t> PMVTC Library Department </a:t>
            </a:r>
          </a:p>
          <a:p>
            <a:pPr marL="0" lvl="0" indent="0" algn="l">
              <a:lnSpc>
                <a:spcPts val="3089"/>
              </a:lnSpc>
            </a:pPr>
            <a:r>
              <a:rPr lang="en-US" sz="1939" b="1" dirty="0">
                <a:latin typeface="Aptos Display" panose="020B0004020202020204" pitchFamily="34" charset="0"/>
                <a:ea typeface="Canva Sans"/>
                <a:cs typeface="Canva Sans"/>
                <a:sym typeface="Canva Sans"/>
              </a:rPr>
              <a:t>Date:  August 11, 2026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963093" y="3562736"/>
            <a:ext cx="4082446" cy="430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67"/>
              </a:lnSpc>
            </a:pPr>
            <a:r>
              <a:rPr lang="en-US" sz="2547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Definition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57200" y="1790700"/>
            <a:ext cx="6386993" cy="8713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923"/>
              </a:lnSpc>
              <a:spcBef>
                <a:spcPct val="0"/>
              </a:spcBef>
            </a:pPr>
            <a:r>
              <a:rPr lang="en-US" sz="4800" b="1" dirty="0"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What is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19247" y="2538215"/>
            <a:ext cx="2213454" cy="891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23"/>
              </a:lnSpc>
              <a:spcBef>
                <a:spcPct val="0"/>
              </a:spcBef>
            </a:pPr>
            <a:endParaRPr/>
          </a:p>
        </p:txBody>
      </p:sp>
      <p:sp>
        <p:nvSpPr>
          <p:cNvPr id="14" name="TextBox 14"/>
          <p:cNvSpPr txBox="1"/>
          <p:nvPr/>
        </p:nvSpPr>
        <p:spPr>
          <a:xfrm>
            <a:off x="2895600" y="1805326"/>
            <a:ext cx="7436975" cy="871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23"/>
              </a:lnSpc>
              <a:spcBef>
                <a:spcPct val="0"/>
              </a:spcBef>
            </a:pPr>
            <a:r>
              <a:rPr lang="en-US" sz="4800" b="1" dirty="0"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Innovation?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25A3E9-5107-0AE3-3D84-11C957BCB68E}"/>
              </a:ext>
            </a:extLst>
          </p:cNvPr>
          <p:cNvSpPr txBox="1"/>
          <p:nvPr/>
        </p:nvSpPr>
        <p:spPr>
          <a:xfrm>
            <a:off x="963092" y="4177701"/>
            <a:ext cx="16410508" cy="4744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Innovation is the process of creating new ideas, products, or methods that add value or solve problems.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At its core, innovation transforms creative thinking into real-world impact  reshaping industries, improving lives, and driving progress across every field of human endeavor.</a:t>
            </a:r>
          </a:p>
          <a:p>
            <a:pPr>
              <a:lnSpc>
                <a:spcPct val="150000"/>
              </a:lnSpc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aspects of innovation: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• Value Creation: Innovation generates new solutions that address unmet needs and improve existing processes.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• Driver of Progress: It fuels economic growth, technological advancement, and societal change.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• Continuous Change: Innovation is not a single event but an ongoing cycle of ideation, experimentation, and improvement.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• Problem Solving: From healthcare to energy, innovation tackles the world's most complex challenges with fresh perspectives.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Innovation is what separates the future from the past.</a:t>
            </a:r>
            <a:endParaRPr lang="en-JM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533400" y="2819954"/>
            <a:ext cx="4082446" cy="430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67"/>
              </a:lnSpc>
            </a:pPr>
            <a:r>
              <a:rPr lang="en-US" sz="2547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Definition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04800" y="791283"/>
            <a:ext cx="6310793" cy="871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23"/>
              </a:lnSpc>
              <a:spcBef>
                <a:spcPct val="0"/>
              </a:spcBef>
            </a:pPr>
            <a:r>
              <a:rPr lang="en-US" sz="4800" b="1" dirty="0"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What is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19247" y="2538215"/>
            <a:ext cx="2213454" cy="891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23"/>
              </a:lnSpc>
              <a:spcBef>
                <a:spcPct val="0"/>
              </a:spcBef>
            </a:pPr>
            <a:endParaRPr/>
          </a:p>
        </p:txBody>
      </p:sp>
      <p:sp>
        <p:nvSpPr>
          <p:cNvPr id="14" name="TextBox 14"/>
          <p:cNvSpPr txBox="1"/>
          <p:nvPr/>
        </p:nvSpPr>
        <p:spPr>
          <a:xfrm>
            <a:off x="2743200" y="773359"/>
            <a:ext cx="7436975" cy="871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23"/>
              </a:lnSpc>
              <a:spcBef>
                <a:spcPct val="0"/>
              </a:spcBef>
            </a:pPr>
            <a:r>
              <a:rPr lang="en-US" sz="4800" b="1" dirty="0"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Technology?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7DD11C-3B7C-5FE2-110B-4EC23D03CF92}"/>
              </a:ext>
            </a:extLst>
          </p:cNvPr>
          <p:cNvSpPr txBox="1"/>
          <p:nvPr/>
        </p:nvSpPr>
        <p:spPr>
          <a:xfrm>
            <a:off x="685800" y="3501468"/>
            <a:ext cx="16611600" cy="6129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Technology is the application of scientific knowledge for practical purposes, especially in industry and everyday life.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At its core, technology encompasses the tools, systems, machines, and devices that extend human capabilities enabling us to do more, faster, and with greater precision than ever before.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From the wheel to the internet, technology has always been the bridge between human ingenuity and real-world impact. Today, it powers communication, healthcare, transportation, education, and virtually every aspect of modern life.</a:t>
            </a:r>
          </a:p>
          <a:p>
            <a:pPr>
              <a:lnSpc>
                <a:spcPct val="150000"/>
              </a:lnSpc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Dimensions of technology: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Tools and devices that amplify human ability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• Systems and networks connecting people and information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• Digital platforms enabling global collaboration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• Automation and AI transforming industries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Technology does not exist in isolation  it is shaped by human needs, scientific discovery, and societal values, evolving continuously to meet the challenges of our time.</a:t>
            </a:r>
            <a:endParaRPr lang="en-JM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422958" y="981829"/>
            <a:ext cx="5424184" cy="665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037"/>
              </a:lnSpc>
              <a:spcBef>
                <a:spcPct val="0"/>
              </a:spcBef>
            </a:pPr>
            <a:r>
              <a:rPr lang="en-US" sz="4800" b="1" u="none" strike="noStrike" dirty="0"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Why Innovation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348345" y="981828"/>
            <a:ext cx="5287742" cy="665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037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5ED5CA"/>
                </a:solidFill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and Technology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22958" y="1769172"/>
            <a:ext cx="2213454" cy="66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37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5ED5CA"/>
                </a:solidFill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Matter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11436" y="4144842"/>
            <a:ext cx="4454020" cy="2251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en-US" sz="2000" b="1" spc="73" dirty="0"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Innovation and technology drive economic growth, boost competitiveness, and create new markets and industries worldwide</a:t>
            </a:r>
            <a:r>
              <a:rPr lang="en-US" sz="2000" b="1" spc="73" dirty="0">
                <a:solidFill>
                  <a:schemeClr val="bg1"/>
                </a:solidFill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618158" y="4013927"/>
            <a:ext cx="4305302" cy="2259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en-US" sz="2000" b="1" spc="73" dirty="0"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Technology improves healthcare, education, and daily living, helping solve pressing global challenges like climate change and disease</a:t>
            </a:r>
            <a:r>
              <a:rPr lang="en-US" sz="2000" spc="73" dirty="0">
                <a:solidFill>
                  <a:srgbClr val="000000"/>
                </a:solidFill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01098" y="7081759"/>
            <a:ext cx="7703470" cy="1335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en-US" sz="2000" b="1" spc="73" dirty="0"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Global R&amp;D investment surpassed $3 trillion in 2025, reflecting a growing worldwide focus on innovation and technological advancement.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11436" y="3671613"/>
            <a:ext cx="4082446" cy="418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473"/>
              </a:lnSpc>
            </a:pPr>
            <a:r>
              <a:rPr lang="en-US" sz="2481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Economic Growth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618158" y="3579720"/>
            <a:ext cx="4544978" cy="4187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473"/>
              </a:lnSpc>
            </a:pPr>
            <a:r>
              <a:rPr lang="en-US" sz="2481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Quality of Life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893882" y="6468031"/>
            <a:ext cx="5424184" cy="4187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473"/>
              </a:lnSpc>
              <a:spcBef>
                <a:spcPct val="0"/>
              </a:spcBef>
            </a:pPr>
            <a:r>
              <a:rPr lang="en-US" sz="2481" b="1" u="none" strike="noStrike" dirty="0">
                <a:solidFill>
                  <a:schemeClr val="bg2">
                    <a:lumMod val="60000"/>
                    <a:lumOff val="4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New Industries &amp; Opportunities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95750" y="398202"/>
            <a:ext cx="8100677" cy="10092480"/>
            <a:chOff x="0" y="0"/>
            <a:chExt cx="6089650" cy="7586980"/>
          </a:xfrm>
        </p:grpSpPr>
        <p:sp>
          <p:nvSpPr>
            <p:cNvPr id="3" name="Freeform 3"/>
            <p:cNvSpPr/>
            <p:nvPr/>
          </p:nvSpPr>
          <p:spPr>
            <a:xfrm>
              <a:off x="-857" y="405"/>
              <a:ext cx="6091365" cy="7586163"/>
            </a:xfrm>
            <a:custGeom>
              <a:avLst/>
              <a:gdLst/>
              <a:ahLst/>
              <a:cxnLst/>
              <a:rect l="l" t="t" r="r" b="b"/>
              <a:pathLst>
                <a:path w="6091365" h="7586163">
                  <a:moveTo>
                    <a:pt x="6046057" y="4710025"/>
                  </a:moveTo>
                  <a:cubicBezTo>
                    <a:pt x="6212427" y="4166465"/>
                    <a:pt x="5906357" y="3589885"/>
                    <a:pt x="5361527" y="3423515"/>
                  </a:cubicBezTo>
                  <a:lnTo>
                    <a:pt x="4871307" y="3273655"/>
                  </a:lnTo>
                  <a:cubicBezTo>
                    <a:pt x="5380577" y="3368905"/>
                    <a:pt x="5891117" y="3069185"/>
                    <a:pt x="6046057" y="2562455"/>
                  </a:cubicBezTo>
                  <a:cubicBezTo>
                    <a:pt x="6212427" y="2018895"/>
                    <a:pt x="5906357" y="1442315"/>
                    <a:pt x="5361527" y="1275945"/>
                  </a:cubicBezTo>
                  <a:lnTo>
                    <a:pt x="1331817" y="45315"/>
                  </a:lnTo>
                  <a:cubicBezTo>
                    <a:pt x="788257" y="-121055"/>
                    <a:pt x="212947" y="185015"/>
                    <a:pt x="46577" y="728575"/>
                  </a:cubicBezTo>
                  <a:cubicBezTo>
                    <a:pt x="-119793" y="1272135"/>
                    <a:pt x="186277" y="1848715"/>
                    <a:pt x="731107" y="2015085"/>
                  </a:cubicBezTo>
                  <a:lnTo>
                    <a:pt x="1220057" y="2164945"/>
                  </a:lnTo>
                  <a:cubicBezTo>
                    <a:pt x="710787" y="2069695"/>
                    <a:pt x="200247" y="2369415"/>
                    <a:pt x="45307" y="2876145"/>
                  </a:cubicBezTo>
                  <a:cubicBezTo>
                    <a:pt x="-121063" y="3419705"/>
                    <a:pt x="185007" y="3996285"/>
                    <a:pt x="729837" y="4162655"/>
                  </a:cubicBezTo>
                  <a:lnTo>
                    <a:pt x="1220057" y="4312515"/>
                  </a:lnTo>
                  <a:cubicBezTo>
                    <a:pt x="710787" y="4217265"/>
                    <a:pt x="200247" y="4516985"/>
                    <a:pt x="45307" y="5023715"/>
                  </a:cubicBezTo>
                  <a:cubicBezTo>
                    <a:pt x="-121063" y="5567275"/>
                    <a:pt x="185007" y="6143855"/>
                    <a:pt x="729837" y="6310225"/>
                  </a:cubicBezTo>
                  <a:lnTo>
                    <a:pt x="4759547" y="7540855"/>
                  </a:lnTo>
                  <a:cubicBezTo>
                    <a:pt x="5303107" y="7707225"/>
                    <a:pt x="5879687" y="7401155"/>
                    <a:pt x="6046057" y="6856325"/>
                  </a:cubicBezTo>
                  <a:cubicBezTo>
                    <a:pt x="6212427" y="6312765"/>
                    <a:pt x="5906357" y="5736185"/>
                    <a:pt x="5361527" y="5569815"/>
                  </a:cubicBezTo>
                  <a:lnTo>
                    <a:pt x="4871307" y="5419955"/>
                  </a:lnTo>
                  <a:cubicBezTo>
                    <a:pt x="5380577" y="5517745"/>
                    <a:pt x="5891117" y="5216755"/>
                    <a:pt x="6046057" y="4710025"/>
                  </a:cubicBezTo>
                  <a:close/>
                </a:path>
              </a:pathLst>
            </a:custGeom>
            <a:solidFill>
              <a:srgbClr val="86FCF1"/>
            </a:solidFill>
          </p:spPr>
          <p:txBody>
            <a:bodyPr/>
            <a:lstStyle/>
            <a:p>
              <a:endParaRPr lang="en-JM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896891" y="398741"/>
            <a:ext cx="8100677" cy="10092480"/>
            <a:chOff x="0" y="0"/>
            <a:chExt cx="6089650" cy="7586980"/>
          </a:xfrm>
        </p:grpSpPr>
        <p:sp>
          <p:nvSpPr>
            <p:cNvPr id="5" name="Freeform 5"/>
            <p:cNvSpPr/>
            <p:nvPr/>
          </p:nvSpPr>
          <p:spPr>
            <a:xfrm>
              <a:off x="-857" y="405"/>
              <a:ext cx="6091365" cy="7586163"/>
            </a:xfrm>
            <a:custGeom>
              <a:avLst/>
              <a:gdLst/>
              <a:ahLst/>
              <a:cxnLst/>
              <a:rect l="l" t="t" r="r" b="b"/>
              <a:pathLst>
                <a:path w="6091365" h="7586163">
                  <a:moveTo>
                    <a:pt x="6046057" y="4710025"/>
                  </a:moveTo>
                  <a:cubicBezTo>
                    <a:pt x="6212427" y="4166465"/>
                    <a:pt x="5906357" y="3589885"/>
                    <a:pt x="5361527" y="3423515"/>
                  </a:cubicBezTo>
                  <a:lnTo>
                    <a:pt x="4871307" y="3273655"/>
                  </a:lnTo>
                  <a:cubicBezTo>
                    <a:pt x="5380577" y="3368905"/>
                    <a:pt x="5891117" y="3069185"/>
                    <a:pt x="6046057" y="2562455"/>
                  </a:cubicBezTo>
                  <a:cubicBezTo>
                    <a:pt x="6212427" y="2018895"/>
                    <a:pt x="5906357" y="1442315"/>
                    <a:pt x="5361527" y="1275945"/>
                  </a:cubicBezTo>
                  <a:lnTo>
                    <a:pt x="1331817" y="45315"/>
                  </a:lnTo>
                  <a:cubicBezTo>
                    <a:pt x="788257" y="-121055"/>
                    <a:pt x="212947" y="185015"/>
                    <a:pt x="46577" y="728575"/>
                  </a:cubicBezTo>
                  <a:cubicBezTo>
                    <a:pt x="-119793" y="1272135"/>
                    <a:pt x="186277" y="1848715"/>
                    <a:pt x="731107" y="2015085"/>
                  </a:cubicBezTo>
                  <a:lnTo>
                    <a:pt x="1220057" y="2164945"/>
                  </a:lnTo>
                  <a:cubicBezTo>
                    <a:pt x="710787" y="2069695"/>
                    <a:pt x="200247" y="2369415"/>
                    <a:pt x="45307" y="2876145"/>
                  </a:cubicBezTo>
                  <a:cubicBezTo>
                    <a:pt x="-121063" y="3419705"/>
                    <a:pt x="185007" y="3996285"/>
                    <a:pt x="729837" y="4162655"/>
                  </a:cubicBezTo>
                  <a:lnTo>
                    <a:pt x="1220057" y="4312515"/>
                  </a:lnTo>
                  <a:cubicBezTo>
                    <a:pt x="710787" y="4217265"/>
                    <a:pt x="200247" y="4516985"/>
                    <a:pt x="45307" y="5023715"/>
                  </a:cubicBezTo>
                  <a:cubicBezTo>
                    <a:pt x="-121063" y="5567275"/>
                    <a:pt x="185007" y="6143855"/>
                    <a:pt x="729837" y="6310225"/>
                  </a:cubicBezTo>
                  <a:lnTo>
                    <a:pt x="4759547" y="7540855"/>
                  </a:lnTo>
                  <a:cubicBezTo>
                    <a:pt x="5303107" y="7707225"/>
                    <a:pt x="5879687" y="7401155"/>
                    <a:pt x="6046057" y="6856325"/>
                  </a:cubicBezTo>
                  <a:cubicBezTo>
                    <a:pt x="6212427" y="6312765"/>
                    <a:pt x="5906357" y="5736185"/>
                    <a:pt x="5361527" y="5569815"/>
                  </a:cubicBezTo>
                  <a:lnTo>
                    <a:pt x="4871307" y="5419955"/>
                  </a:lnTo>
                  <a:cubicBezTo>
                    <a:pt x="5380577" y="5517745"/>
                    <a:pt x="5891117" y="5216755"/>
                    <a:pt x="6046057" y="4710025"/>
                  </a:cubicBezTo>
                  <a:close/>
                </a:path>
              </a:pathLst>
            </a:custGeom>
            <a:blipFill>
              <a:blip r:embed="rId2">
                <a:alphaModFix amt="31000"/>
              </a:blip>
              <a:stretch>
                <a:fillRect t="-28" b="-28"/>
              </a:stretch>
            </a:blipFill>
          </p:spPr>
          <p:txBody>
            <a:bodyPr/>
            <a:lstStyle/>
            <a:p>
              <a:endParaRPr lang="en-JM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0771" y="1304866"/>
            <a:ext cx="8566497" cy="53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23"/>
              </a:lnSpc>
              <a:spcBef>
                <a:spcPct val="0"/>
              </a:spcBef>
            </a:pPr>
            <a:r>
              <a:rPr lang="en-US" sz="4800" b="1" dirty="0"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Examples of Modern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910888"/>
            <a:ext cx="4082446" cy="530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23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5ED5CA"/>
                </a:solidFill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Technologies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075287" y="1925741"/>
            <a:ext cx="7436975" cy="53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23"/>
              </a:lnSpc>
              <a:spcBef>
                <a:spcPct val="0"/>
              </a:spcBef>
            </a:pPr>
            <a:r>
              <a:rPr lang="en-US" sz="4800" b="1" dirty="0"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Shaping Our World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94768" y="4254518"/>
            <a:ext cx="4373795" cy="2251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en-US" sz="2000" b="1" spc="73" dirty="0"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Artificial Intelligence enables machines to learn, reason, and make decisions — transforming industries from healthcare to finance</a:t>
            </a:r>
            <a:r>
              <a:rPr lang="en-US" sz="1598" b="1" spc="73" dirty="0">
                <a:solidFill>
                  <a:srgbClr val="000000"/>
                </a:solidFill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186818" y="4057263"/>
            <a:ext cx="4528629" cy="2251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en-US" sz="2000" b="1" spc="73" dirty="0"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Advanced robotics and automation streamline manufacturing, logistics, and services, boosting efficiency and precision.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549859" y="7908573"/>
            <a:ext cx="7703470" cy="1327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en-US" sz="2000" b="1" spc="73" dirty="0"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Solar, wind technologies and Internet of Things devices are creating smarter, cleaner, and more connected environments</a:t>
            </a:r>
            <a:r>
              <a:rPr lang="en-US" sz="1598" b="1" spc="73" dirty="0"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97989" y="3695700"/>
            <a:ext cx="4082446" cy="430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67"/>
              </a:lnSpc>
            </a:pPr>
            <a:r>
              <a:rPr lang="en-US" sz="2547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 &amp; Machine Learning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170883" y="3695700"/>
            <a:ext cx="4082446" cy="430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67"/>
              </a:lnSpc>
            </a:pPr>
            <a:r>
              <a:rPr lang="en-US" sz="2547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Robotics &amp; Automation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25007" y="7280736"/>
            <a:ext cx="4849010" cy="4305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567"/>
              </a:lnSpc>
              <a:spcBef>
                <a:spcPct val="0"/>
              </a:spcBef>
            </a:pPr>
            <a:r>
              <a:rPr lang="en-US" sz="2547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Renewable Energy &amp; IoT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7503" y="1559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endParaRPr lang="en-JM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3086100"/>
            <a:chOff x="0" y="0"/>
            <a:chExt cx="4816593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JM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9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8298180"/>
            <a:ext cx="18288000" cy="1988820"/>
            <a:chOff x="0" y="0"/>
            <a:chExt cx="4816593" cy="5238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16592" cy="523804"/>
            </a:xfrm>
            <a:custGeom>
              <a:avLst/>
              <a:gdLst/>
              <a:ahLst/>
              <a:cxnLst/>
              <a:rect l="l" t="t" r="r" b="b"/>
              <a:pathLst>
                <a:path w="4816592" h="523804">
                  <a:moveTo>
                    <a:pt x="0" y="0"/>
                  </a:moveTo>
                  <a:lnTo>
                    <a:pt x="4816592" y="0"/>
                  </a:lnTo>
                  <a:lnTo>
                    <a:pt x="4816592" y="523804"/>
                  </a:lnTo>
                  <a:lnTo>
                    <a:pt x="0" y="5238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JM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816593" cy="5619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91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49711" y="1104900"/>
            <a:ext cx="10720329" cy="957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327"/>
              </a:lnSpc>
              <a:spcBef>
                <a:spcPct val="0"/>
              </a:spcBef>
            </a:pPr>
            <a:r>
              <a:rPr lang="en-US" sz="6722" b="1">
                <a:solidFill>
                  <a:srgbClr val="272D45"/>
                </a:solidFill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Challenges of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162800" y="1064147"/>
            <a:ext cx="6266909" cy="957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327"/>
              </a:lnSpc>
              <a:spcBef>
                <a:spcPct val="0"/>
              </a:spcBef>
            </a:pPr>
            <a:r>
              <a:rPr lang="en-US" sz="6722" b="1" dirty="0">
                <a:solidFill>
                  <a:srgbClr val="5ED5CA"/>
                </a:solidFill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Technology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72805" y="5285639"/>
            <a:ext cx="3963645" cy="1764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12"/>
              </a:lnSpc>
            </a:pPr>
            <a:r>
              <a:rPr lang="en-US" sz="1765" b="1" dirty="0">
                <a:solidFill>
                  <a:schemeClr val="tx2">
                    <a:lumMod val="50000"/>
                  </a:schemeClr>
                </a:solidFill>
                <a:latin typeface="Canva Sans Medium"/>
                <a:ea typeface="Canva Sans Medium"/>
                <a:cs typeface="Canva Sans Medium"/>
                <a:sym typeface="Canva Sans Medium"/>
              </a:rPr>
              <a:t>Emerging technologies raise serious ethical concerns and risks to personal privacy, requiring careful governance and transparent data practices.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914298" y="5285639"/>
            <a:ext cx="4459404" cy="1045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12"/>
              </a:lnSpc>
            </a:pPr>
            <a:r>
              <a:rPr lang="en-US" sz="1765" b="1" dirty="0">
                <a:solidFill>
                  <a:schemeClr val="tx2">
                    <a:lumMod val="50000"/>
                  </a:schemeClr>
                </a:solidFill>
                <a:latin typeface="Canva Sans Medium"/>
                <a:ea typeface="Canva Sans Medium"/>
                <a:cs typeface="Canva Sans Medium"/>
                <a:sym typeface="Canva Sans Medium"/>
              </a:rPr>
              <a:t>Automation and AI are displacing jobs and reshaping industries, demanding new skills and adaptive workforce strategies</a:t>
            </a:r>
            <a:r>
              <a:rPr lang="en-US" sz="1765" b="1" dirty="0">
                <a:solidFill>
                  <a:srgbClr val="FFFFFF"/>
                </a:solidFill>
                <a:latin typeface="Canva Sans Medium"/>
                <a:ea typeface="Canva Sans Medium"/>
                <a:cs typeface="Canva Sans Medium"/>
                <a:sym typeface="Canva Sans Medium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72805" y="4576979"/>
            <a:ext cx="4459404" cy="45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730"/>
              </a:lnSpc>
            </a:pPr>
            <a:r>
              <a:rPr lang="en-US" sz="2664" b="1" dirty="0">
                <a:solidFill>
                  <a:schemeClr val="tx2">
                    <a:lumMod val="50000"/>
                  </a:schemeClr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Ethics &amp; Privacy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914298" y="4576979"/>
            <a:ext cx="4459404" cy="45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730"/>
              </a:lnSpc>
            </a:pPr>
            <a:r>
              <a:rPr lang="en-US" sz="2664" b="1" dirty="0">
                <a:solidFill>
                  <a:schemeClr val="tx2">
                    <a:lumMod val="50000"/>
                  </a:schemeClr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Workforce Disruption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255790" y="5285639"/>
            <a:ext cx="4459404" cy="1404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12"/>
              </a:lnSpc>
            </a:pPr>
            <a:r>
              <a:rPr lang="en-US" sz="1765" b="1" dirty="0">
                <a:solidFill>
                  <a:schemeClr val="tx2">
                    <a:lumMod val="50000"/>
                  </a:schemeClr>
                </a:solidFill>
                <a:latin typeface="Canva Sans Medium"/>
                <a:ea typeface="Canva Sans Medium"/>
                <a:cs typeface="Canva Sans Medium"/>
                <a:sym typeface="Canva Sans Medium"/>
              </a:rPr>
              <a:t>High costs limit equal access to technology, while its rapid pace of change makes effective regulation and policy-making increasingly difficult.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255790" y="4576979"/>
            <a:ext cx="4459404" cy="45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730"/>
              </a:lnSpc>
            </a:pPr>
            <a:r>
              <a:rPr lang="en-US" sz="2664" b="1" dirty="0">
                <a:solidFill>
                  <a:schemeClr val="tx2">
                    <a:lumMod val="50000"/>
                  </a:schemeClr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Access &amp; Regulation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95750" y="398202"/>
            <a:ext cx="8100677" cy="10092480"/>
            <a:chOff x="0" y="0"/>
            <a:chExt cx="6089650" cy="7586980"/>
          </a:xfrm>
        </p:grpSpPr>
        <p:sp>
          <p:nvSpPr>
            <p:cNvPr id="3" name="Freeform 3"/>
            <p:cNvSpPr/>
            <p:nvPr/>
          </p:nvSpPr>
          <p:spPr>
            <a:xfrm>
              <a:off x="-857" y="405"/>
              <a:ext cx="6091365" cy="7586163"/>
            </a:xfrm>
            <a:custGeom>
              <a:avLst/>
              <a:gdLst/>
              <a:ahLst/>
              <a:cxnLst/>
              <a:rect l="l" t="t" r="r" b="b"/>
              <a:pathLst>
                <a:path w="6091365" h="7586163">
                  <a:moveTo>
                    <a:pt x="6046057" y="4710025"/>
                  </a:moveTo>
                  <a:cubicBezTo>
                    <a:pt x="6212427" y="4166465"/>
                    <a:pt x="5906357" y="3589885"/>
                    <a:pt x="5361527" y="3423515"/>
                  </a:cubicBezTo>
                  <a:lnTo>
                    <a:pt x="4871307" y="3273655"/>
                  </a:lnTo>
                  <a:cubicBezTo>
                    <a:pt x="5380577" y="3368905"/>
                    <a:pt x="5891117" y="3069185"/>
                    <a:pt x="6046057" y="2562455"/>
                  </a:cubicBezTo>
                  <a:cubicBezTo>
                    <a:pt x="6212427" y="2018895"/>
                    <a:pt x="5906357" y="1442315"/>
                    <a:pt x="5361527" y="1275945"/>
                  </a:cubicBezTo>
                  <a:lnTo>
                    <a:pt x="1331817" y="45315"/>
                  </a:lnTo>
                  <a:cubicBezTo>
                    <a:pt x="788257" y="-121055"/>
                    <a:pt x="212947" y="185015"/>
                    <a:pt x="46577" y="728575"/>
                  </a:cubicBezTo>
                  <a:cubicBezTo>
                    <a:pt x="-119793" y="1272135"/>
                    <a:pt x="186277" y="1848715"/>
                    <a:pt x="731107" y="2015085"/>
                  </a:cubicBezTo>
                  <a:lnTo>
                    <a:pt x="1220057" y="2164945"/>
                  </a:lnTo>
                  <a:cubicBezTo>
                    <a:pt x="710787" y="2069695"/>
                    <a:pt x="200247" y="2369415"/>
                    <a:pt x="45307" y="2876145"/>
                  </a:cubicBezTo>
                  <a:cubicBezTo>
                    <a:pt x="-121063" y="3419705"/>
                    <a:pt x="185007" y="3996285"/>
                    <a:pt x="729837" y="4162655"/>
                  </a:cubicBezTo>
                  <a:lnTo>
                    <a:pt x="1220057" y="4312515"/>
                  </a:lnTo>
                  <a:cubicBezTo>
                    <a:pt x="710787" y="4217265"/>
                    <a:pt x="200247" y="4516985"/>
                    <a:pt x="45307" y="5023715"/>
                  </a:cubicBezTo>
                  <a:cubicBezTo>
                    <a:pt x="-121063" y="5567275"/>
                    <a:pt x="185007" y="6143855"/>
                    <a:pt x="729837" y="6310225"/>
                  </a:cubicBezTo>
                  <a:lnTo>
                    <a:pt x="4759547" y="7540855"/>
                  </a:lnTo>
                  <a:cubicBezTo>
                    <a:pt x="5303107" y="7707225"/>
                    <a:pt x="5879687" y="7401155"/>
                    <a:pt x="6046057" y="6856325"/>
                  </a:cubicBezTo>
                  <a:cubicBezTo>
                    <a:pt x="6212427" y="6312765"/>
                    <a:pt x="5906357" y="5736185"/>
                    <a:pt x="5361527" y="5569815"/>
                  </a:cubicBezTo>
                  <a:lnTo>
                    <a:pt x="4871307" y="5419955"/>
                  </a:lnTo>
                  <a:cubicBezTo>
                    <a:pt x="5380577" y="5517745"/>
                    <a:pt x="5891117" y="5216755"/>
                    <a:pt x="6046057" y="4710025"/>
                  </a:cubicBezTo>
                  <a:close/>
                </a:path>
              </a:pathLst>
            </a:custGeom>
            <a:solidFill>
              <a:srgbClr val="86FCF1"/>
            </a:solidFill>
          </p:spPr>
          <p:txBody>
            <a:bodyPr/>
            <a:lstStyle/>
            <a:p>
              <a:endParaRPr lang="en-JM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895750" y="423120"/>
            <a:ext cx="8100677" cy="10092480"/>
            <a:chOff x="0" y="0"/>
            <a:chExt cx="6089650" cy="7586980"/>
          </a:xfrm>
        </p:grpSpPr>
        <p:sp>
          <p:nvSpPr>
            <p:cNvPr id="5" name="Freeform 5"/>
            <p:cNvSpPr/>
            <p:nvPr/>
          </p:nvSpPr>
          <p:spPr>
            <a:xfrm>
              <a:off x="-857" y="405"/>
              <a:ext cx="6091365" cy="7586163"/>
            </a:xfrm>
            <a:custGeom>
              <a:avLst/>
              <a:gdLst/>
              <a:ahLst/>
              <a:cxnLst/>
              <a:rect l="l" t="t" r="r" b="b"/>
              <a:pathLst>
                <a:path w="6091365" h="7586163">
                  <a:moveTo>
                    <a:pt x="6046057" y="4710025"/>
                  </a:moveTo>
                  <a:cubicBezTo>
                    <a:pt x="6212427" y="4166465"/>
                    <a:pt x="5906357" y="3589885"/>
                    <a:pt x="5361527" y="3423515"/>
                  </a:cubicBezTo>
                  <a:lnTo>
                    <a:pt x="4871307" y="3273655"/>
                  </a:lnTo>
                  <a:cubicBezTo>
                    <a:pt x="5380577" y="3368905"/>
                    <a:pt x="5891117" y="3069185"/>
                    <a:pt x="6046057" y="2562455"/>
                  </a:cubicBezTo>
                  <a:cubicBezTo>
                    <a:pt x="6212427" y="2018895"/>
                    <a:pt x="5906357" y="1442315"/>
                    <a:pt x="5361527" y="1275945"/>
                  </a:cubicBezTo>
                  <a:lnTo>
                    <a:pt x="1331817" y="45315"/>
                  </a:lnTo>
                  <a:cubicBezTo>
                    <a:pt x="788257" y="-121055"/>
                    <a:pt x="212947" y="185015"/>
                    <a:pt x="46577" y="728575"/>
                  </a:cubicBezTo>
                  <a:cubicBezTo>
                    <a:pt x="-119793" y="1272135"/>
                    <a:pt x="186277" y="1848715"/>
                    <a:pt x="731107" y="2015085"/>
                  </a:cubicBezTo>
                  <a:lnTo>
                    <a:pt x="1220057" y="2164945"/>
                  </a:lnTo>
                  <a:cubicBezTo>
                    <a:pt x="710787" y="2069695"/>
                    <a:pt x="200247" y="2369415"/>
                    <a:pt x="45307" y="2876145"/>
                  </a:cubicBezTo>
                  <a:cubicBezTo>
                    <a:pt x="-121063" y="3419705"/>
                    <a:pt x="185007" y="3996285"/>
                    <a:pt x="729837" y="4162655"/>
                  </a:cubicBezTo>
                  <a:lnTo>
                    <a:pt x="1220057" y="4312515"/>
                  </a:lnTo>
                  <a:cubicBezTo>
                    <a:pt x="710787" y="4217265"/>
                    <a:pt x="200247" y="4516985"/>
                    <a:pt x="45307" y="5023715"/>
                  </a:cubicBezTo>
                  <a:cubicBezTo>
                    <a:pt x="-121063" y="5567275"/>
                    <a:pt x="185007" y="6143855"/>
                    <a:pt x="729837" y="6310225"/>
                  </a:cubicBezTo>
                  <a:lnTo>
                    <a:pt x="4759547" y="7540855"/>
                  </a:lnTo>
                  <a:cubicBezTo>
                    <a:pt x="5303107" y="7707225"/>
                    <a:pt x="5879687" y="7401155"/>
                    <a:pt x="6046057" y="6856325"/>
                  </a:cubicBezTo>
                  <a:cubicBezTo>
                    <a:pt x="6212427" y="6312765"/>
                    <a:pt x="5906357" y="5736185"/>
                    <a:pt x="5361527" y="5569815"/>
                  </a:cubicBezTo>
                  <a:lnTo>
                    <a:pt x="4871307" y="5419955"/>
                  </a:lnTo>
                  <a:cubicBezTo>
                    <a:pt x="5380577" y="5517745"/>
                    <a:pt x="5891117" y="5216755"/>
                    <a:pt x="6046057" y="4710025"/>
                  </a:cubicBezTo>
                  <a:close/>
                </a:path>
              </a:pathLst>
            </a:custGeom>
            <a:blipFill>
              <a:blip r:embed="rId2">
                <a:alphaModFix amt="31000"/>
              </a:blip>
              <a:stretch>
                <a:fillRect t="-28" b="-28"/>
              </a:stretch>
            </a:blipFill>
          </p:spPr>
          <p:txBody>
            <a:bodyPr/>
            <a:lstStyle/>
            <a:p>
              <a:endParaRPr lang="en-JM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11953" y="4092550"/>
            <a:ext cx="4082446" cy="2251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en-US" sz="2000" b="1" spc="73" dirty="0"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AI is revolutionizing decision-making across industries, enabling smarter automation, predictive analytics, and intelligent systems.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60462" y="3955150"/>
            <a:ext cx="4082446" cy="1789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en-US" sz="2000" b="1" spc="73" dirty="0"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Solar, wind, and clean energy technologies are driving global sustainability and reducing dependence on fossil fuels</a:t>
            </a:r>
            <a:r>
              <a:rPr lang="en-US" sz="2000" b="1" spc="73" dirty="0">
                <a:solidFill>
                  <a:schemeClr val="bg1"/>
                </a:solidFill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7909193"/>
            <a:ext cx="7703470" cy="1075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93"/>
              </a:lnSpc>
            </a:pPr>
            <a:r>
              <a:rPr lang="en-US" sz="2000" b="1" spc="73" dirty="0"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Biotechnology enables life-saving medical breakthroughs, while advanced robotics enhances precision in manufacturing, healthcare, and services.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58597" y="3416991"/>
            <a:ext cx="4082446" cy="367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987"/>
              </a:lnSpc>
            </a:pPr>
            <a:r>
              <a:rPr lang="en-US" sz="2134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Artificial </a:t>
            </a:r>
            <a:r>
              <a:rPr lang="en-US" sz="2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Intelligence</a:t>
            </a:r>
            <a:endParaRPr lang="en-US" sz="2134" b="1" dirty="0">
              <a:solidFill>
                <a:schemeClr val="bg2">
                  <a:lumMod val="60000"/>
                  <a:lumOff val="40000"/>
                </a:schemeClr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154175" y="3413678"/>
            <a:ext cx="4082446" cy="367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987"/>
              </a:lnSpc>
            </a:pPr>
            <a:r>
              <a:rPr lang="en-US" sz="2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Renewable Energy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94528" y="7357966"/>
            <a:ext cx="5496710" cy="367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987"/>
              </a:lnSpc>
              <a:spcBef>
                <a:spcPct val="0"/>
              </a:spcBef>
            </a:pPr>
            <a:r>
              <a:rPr lang="en-US" sz="2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Biotechnology &amp; Advanced Robotics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07471" y="831206"/>
            <a:ext cx="11367535" cy="848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86"/>
              </a:lnSpc>
              <a:spcBef>
                <a:spcPct val="0"/>
              </a:spcBef>
            </a:pPr>
            <a:r>
              <a:rPr lang="en-US" sz="4800" b="1" dirty="0"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Key Innovations Transforming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47504" y="1493682"/>
            <a:ext cx="2213454" cy="848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86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5ED5CA"/>
                </a:solidFill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the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54231" y="1493682"/>
            <a:ext cx="7436975" cy="848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86"/>
              </a:lnSpc>
              <a:spcBef>
                <a:spcPct val="0"/>
              </a:spcBef>
            </a:pPr>
            <a:r>
              <a:rPr lang="en-US" sz="4800" b="1" dirty="0"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World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" y="142139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endParaRPr lang="en-JM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3086100"/>
            <a:chOff x="0" y="0"/>
            <a:chExt cx="4816593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JM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9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8298180"/>
            <a:ext cx="18288000" cy="1988820"/>
            <a:chOff x="0" y="0"/>
            <a:chExt cx="4816593" cy="5238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16592" cy="523804"/>
            </a:xfrm>
            <a:custGeom>
              <a:avLst/>
              <a:gdLst/>
              <a:ahLst/>
              <a:cxnLst/>
              <a:rect l="l" t="t" r="r" b="b"/>
              <a:pathLst>
                <a:path w="4816592" h="523804">
                  <a:moveTo>
                    <a:pt x="0" y="0"/>
                  </a:moveTo>
                  <a:lnTo>
                    <a:pt x="4816592" y="0"/>
                  </a:lnTo>
                  <a:lnTo>
                    <a:pt x="4816592" y="523804"/>
                  </a:lnTo>
                  <a:lnTo>
                    <a:pt x="0" y="5238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JM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816593" cy="5619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91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572805" y="1104900"/>
            <a:ext cx="10720329" cy="946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12"/>
              </a:lnSpc>
              <a:spcBef>
                <a:spcPct val="0"/>
              </a:spcBef>
            </a:pPr>
            <a:r>
              <a:rPr lang="en-US" sz="6616" b="1" dirty="0">
                <a:solidFill>
                  <a:srgbClr val="272D45"/>
                </a:solidFill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Benefits and Challenges 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582400" y="1104900"/>
            <a:ext cx="6266909" cy="937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12"/>
              </a:lnSpc>
              <a:spcBef>
                <a:spcPct val="0"/>
              </a:spcBef>
            </a:pPr>
            <a:r>
              <a:rPr lang="en-US" sz="6616" b="1" dirty="0">
                <a:solidFill>
                  <a:srgbClr val="5ED5CA"/>
                </a:solidFill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Innovation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72805" y="5285639"/>
            <a:ext cx="4459404" cy="1404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12"/>
              </a:lnSpc>
            </a:pPr>
            <a:r>
              <a:rPr lang="en-US" sz="1765" b="1" dirty="0">
                <a:solidFill>
                  <a:schemeClr val="tx2">
                    <a:lumMod val="50000"/>
                  </a:schemeClr>
                </a:solidFill>
                <a:latin typeface="Canva Sans Medium"/>
                <a:ea typeface="Canva Sans Medium"/>
                <a:cs typeface="Canva Sans Medium"/>
                <a:sym typeface="Canva Sans Medium"/>
              </a:rPr>
              <a:t>Drives economic growth and creates new industries. Improves healthcare outcomes and living standards for communities worldwide.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914298" y="5285639"/>
            <a:ext cx="4459404" cy="1404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12"/>
              </a:lnSpc>
            </a:pPr>
            <a:r>
              <a:rPr lang="en-US" sz="1765" b="1" dirty="0">
                <a:solidFill>
                  <a:schemeClr val="tx2">
                    <a:lumMod val="50000"/>
                  </a:schemeClr>
                </a:solidFill>
                <a:latin typeface="Canva Sans Medium"/>
                <a:ea typeface="Canva Sans Medium"/>
                <a:cs typeface="Canva Sans Medium"/>
                <a:sym typeface="Canva Sans Medium"/>
              </a:rPr>
              <a:t>Increases productivity and operational efficiency. Enables sustainable solutions for energy, environment, and resource management.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72805" y="4567454"/>
            <a:ext cx="4459404" cy="430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15"/>
              </a:lnSpc>
            </a:pPr>
            <a:r>
              <a:rPr lang="en-US" sz="2511" b="1" dirty="0">
                <a:solidFill>
                  <a:schemeClr val="tx2">
                    <a:lumMod val="50000"/>
                  </a:schemeClr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Economic Benefits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914296" y="4361125"/>
            <a:ext cx="4459404" cy="882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15"/>
              </a:lnSpc>
            </a:pPr>
            <a:r>
              <a:rPr lang="en-US" sz="2511" b="1" dirty="0">
                <a:solidFill>
                  <a:schemeClr val="tx2">
                    <a:lumMod val="50000"/>
                  </a:schemeClr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Efficiency &amp; Sustainability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255790" y="5285639"/>
            <a:ext cx="4459404" cy="1404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12"/>
              </a:lnSpc>
            </a:pPr>
            <a:r>
              <a:rPr lang="en-US" sz="1765" b="1" dirty="0">
                <a:solidFill>
                  <a:schemeClr val="tx2">
                    <a:lumMod val="50000"/>
                  </a:schemeClr>
                </a:solidFill>
                <a:latin typeface="Canva Sans Medium"/>
                <a:ea typeface="Canva Sans Medium"/>
                <a:cs typeface="Canva Sans Medium"/>
                <a:sym typeface="Canva Sans Medium"/>
              </a:rPr>
              <a:t>Ethical dilemmas and privacy concerns. Workforce disruption due to automation. Unequal access and growing digital divides.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255790" y="4567454"/>
            <a:ext cx="4459404" cy="430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15"/>
              </a:lnSpc>
            </a:pPr>
            <a:r>
              <a:rPr lang="en-US" sz="2511" b="1" dirty="0">
                <a:solidFill>
                  <a:schemeClr val="tx2">
                    <a:lumMod val="50000"/>
                  </a:schemeClr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Key Challenges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endParaRPr lang="en-JM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3086100"/>
            <a:chOff x="0" y="0"/>
            <a:chExt cx="4816593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JM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9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8298180"/>
            <a:ext cx="18288000" cy="1988820"/>
            <a:chOff x="0" y="0"/>
            <a:chExt cx="4816593" cy="5238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16592" cy="523804"/>
            </a:xfrm>
            <a:custGeom>
              <a:avLst/>
              <a:gdLst/>
              <a:ahLst/>
              <a:cxnLst/>
              <a:rect l="l" t="t" r="r" b="b"/>
              <a:pathLst>
                <a:path w="4816592" h="523804">
                  <a:moveTo>
                    <a:pt x="0" y="0"/>
                  </a:moveTo>
                  <a:lnTo>
                    <a:pt x="4816592" y="0"/>
                  </a:lnTo>
                  <a:lnTo>
                    <a:pt x="4816592" y="523804"/>
                  </a:lnTo>
                  <a:lnTo>
                    <a:pt x="0" y="5238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JM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816593" cy="5619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91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572805" y="1066800"/>
            <a:ext cx="5961042" cy="504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34"/>
              </a:lnSpc>
              <a:spcBef>
                <a:spcPct val="0"/>
              </a:spcBef>
            </a:pPr>
            <a:r>
              <a:rPr lang="en-US" sz="3518" b="1">
                <a:solidFill>
                  <a:srgbClr val="272D45"/>
                </a:solidFill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Looking Ahead: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553011" y="1066800"/>
            <a:ext cx="8249945" cy="988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34"/>
              </a:lnSpc>
              <a:spcBef>
                <a:spcPct val="0"/>
              </a:spcBef>
            </a:pPr>
            <a:r>
              <a:rPr lang="en-US" sz="3518" b="1">
                <a:solidFill>
                  <a:srgbClr val="5ED5CA"/>
                </a:solidFill>
                <a:latin typeface="ฟ้อนต์ Bold"/>
                <a:ea typeface="ฟ้อนต์ Bold"/>
                <a:cs typeface="ฟ้อนต์ Bold"/>
                <a:sym typeface="ฟ้อนต์ Bold"/>
              </a:rPr>
              <a:t>The Future of Innovation and Technology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58897" y="4270879"/>
            <a:ext cx="14570207" cy="725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5"/>
              </a:lnSpc>
            </a:pPr>
            <a:r>
              <a:rPr lang="en-US" sz="1899" b="1">
                <a:solidFill>
                  <a:srgbClr val="FFFFFF"/>
                </a:solidFill>
                <a:latin typeface="Canva Sans Medium"/>
                <a:ea typeface="Canva Sans Medium"/>
                <a:cs typeface="Canva Sans Medium"/>
                <a:sym typeface="Canva Sans Medium"/>
              </a:rPr>
              <a:t>"The best way to predict the future is to invent it." – Alan Kay</a:t>
            </a:r>
          </a:p>
          <a:p>
            <a:pPr marL="0" lvl="0" indent="0" algn="l">
              <a:lnSpc>
                <a:spcPts val="3025"/>
              </a:lnSpc>
            </a:pPr>
            <a:r>
              <a:rPr lang="en-US" sz="1899" b="1">
                <a:solidFill>
                  <a:srgbClr val="FFFFFF"/>
                </a:solidFill>
                <a:latin typeface="Canva Sans Medium"/>
                <a:ea typeface="Canva Sans Medium"/>
                <a:cs typeface="Canva Sans Medium"/>
                <a:sym typeface="Canva Sans Medium"/>
              </a:rPr>
              <a:t>Continued innovation and responsible technology use will shape a smarter, more connected world.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Metadata/LabelInfo.xml><?xml version="1.0" encoding="utf-8"?>
<clbl:labelList xmlns:clbl="http://schemas.microsoft.com/office/2020/mipLabelMetadata">
  <clbl:label id="{cca07546-e5c8-4b5e-9dad-5a2b876409a7}" enabled="1" method="Privileged" siteId="{f056f238-b122-4d71-8f28-5a56321e84a7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8629</TotalTime>
  <Words>718</Words>
  <Application>Microsoft Office PowerPoint</Application>
  <PresentationFormat>Custom</PresentationFormat>
  <Paragraphs>79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Canva Sans Bold</vt:lpstr>
      <vt:lpstr>Aptos Display</vt:lpstr>
      <vt:lpstr>Arial</vt:lpstr>
      <vt:lpstr>ฟ้อนต์ Bold</vt:lpstr>
      <vt:lpstr>Century Gothic</vt:lpstr>
      <vt:lpstr>Canva Sans Medium</vt:lpstr>
      <vt:lpstr>Aptos</vt:lpstr>
      <vt:lpstr>Wingdings 3</vt:lpstr>
      <vt:lpstr>Garet Ultra-Bold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Innovation and Technology: Shaping Our Future</dc:title>
  <dc:creator>Amber Chambers</dc:creator>
  <cp:lastModifiedBy>Amber Chambers</cp:lastModifiedBy>
  <cp:revision>4</cp:revision>
  <dcterms:created xsi:type="dcterms:W3CDTF">2006-08-16T00:00:00Z</dcterms:created>
  <dcterms:modified xsi:type="dcterms:W3CDTF">2026-08-11T14:23:33Z</dcterms:modified>
  <dc:identifier>DAHRbZTMj4Y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</vt:lpwstr>
  </property>
  <property fmtid="{D5CDD505-2E9C-101B-9397-08002B2CF9AE}" pid="3" name="ClassificationContentMarkingFooterText">
    <vt:lpwstr>Level 1: Public</vt:lpwstr>
  </property>
</Properties>
</file>