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93" r:id="rId3"/>
    <p:sldId id="286" r:id="rId4"/>
    <p:sldId id="294" r:id="rId5"/>
    <p:sldId id="257" r:id="rId6"/>
    <p:sldId id="287" r:id="rId7"/>
    <p:sldId id="290" r:id="rId8"/>
    <p:sldId id="258" r:id="rId9"/>
    <p:sldId id="259" r:id="rId10"/>
    <p:sldId id="260" r:id="rId11"/>
    <p:sldId id="261" r:id="rId12"/>
    <p:sldId id="291" r:id="rId13"/>
    <p:sldId id="278" r:id="rId14"/>
    <p:sldId id="279" r:id="rId15"/>
    <p:sldId id="292" r:id="rId16"/>
    <p:sldId id="280" r:id="rId17"/>
    <p:sldId id="281" r:id="rId18"/>
    <p:sldId id="295" r:id="rId19"/>
    <p:sldId id="298" r:id="rId20"/>
    <p:sldId id="299"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180" y="6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JM"/>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808C106-A906-4A04-A087-CC22BC208D96}" type="datetimeFigureOut">
              <a:rPr lang="en-US" smtClean="0"/>
              <a:pPr/>
              <a:t>7/27/2026</a:t>
            </a:fld>
            <a:endParaRPr lang="en-JM"/>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JM"/>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M"/>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JM"/>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6BC1609-661A-4E79-91B8-3BF7987FF106}" type="slidenum">
              <a:rPr lang="en-JM" smtClean="0"/>
              <a:pPr/>
              <a:t>‹#›</a:t>
            </a:fld>
            <a:endParaRPr lang="en-JM"/>
          </a:p>
        </p:txBody>
      </p:sp>
    </p:spTree>
    <p:extLst>
      <p:ext uri="{BB962C8B-B14F-4D97-AF65-F5344CB8AC3E}">
        <p14:creationId xmlns:p14="http://schemas.microsoft.com/office/powerpoint/2010/main" val="26296484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6BC1609-661A-4E79-91B8-3BF7987FF106}" type="slidenum">
              <a:rPr lang="en-JM" smtClean="0"/>
              <a:pPr/>
              <a:t>1</a:t>
            </a:fld>
            <a:endParaRPr lang="en-JM"/>
          </a:p>
        </p:txBody>
      </p:sp>
    </p:spTree>
    <p:extLst>
      <p:ext uri="{BB962C8B-B14F-4D97-AF65-F5344CB8AC3E}">
        <p14:creationId xmlns:p14="http://schemas.microsoft.com/office/powerpoint/2010/main" val="11058130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JM" dirty="0"/>
          </a:p>
        </p:txBody>
      </p:sp>
      <p:sp>
        <p:nvSpPr>
          <p:cNvPr id="4" name="Slide Number Placeholder 3"/>
          <p:cNvSpPr>
            <a:spLocks noGrp="1"/>
          </p:cNvSpPr>
          <p:nvPr>
            <p:ph type="sldNum" sz="quarter" idx="10"/>
          </p:nvPr>
        </p:nvSpPr>
        <p:spPr/>
        <p:txBody>
          <a:bodyPr/>
          <a:lstStyle/>
          <a:p>
            <a:fld id="{D6BC1609-661A-4E79-91B8-3BF7987FF106}" type="slidenum">
              <a:rPr lang="en-JM" smtClean="0"/>
              <a:pPr/>
              <a:t>9</a:t>
            </a:fld>
            <a:endParaRPr lang="en-JM"/>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tretch>
            <a:fillRect/>
          </a:stretch>
        </p:blipFill>
        <p:spPr>
          <a:xfrm>
            <a:off x="0" y="0"/>
            <a:ext cx="9144000" cy="685800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4"/>
          <a:stretch>
            <a:fillRect/>
          </a:stretch>
        </p:blipFill>
        <p:spPr>
          <a:xfrm>
            <a:off x="-1433" y="-594"/>
            <a:ext cx="9144793" cy="6858594"/>
          </a:xfrm>
          <a:prstGeom prst="rect">
            <a:avLst/>
          </a:prstGeom>
        </p:spPr>
      </p:pic>
      <p:sp>
        <p:nvSpPr>
          <p:cNvPr id="3" name="TextBox 2">
            <a:extLst>
              <a:ext uri="{FF2B5EF4-FFF2-40B4-BE49-F238E27FC236}">
                <a16:creationId xmlns:a16="http://schemas.microsoft.com/office/drawing/2014/main" id="{4E670328-D6C8-FBB8-43DF-F8D678239BD0}"/>
              </a:ext>
            </a:extLst>
          </p:cNvPr>
          <p:cNvSpPr txBox="1"/>
          <p:nvPr userDrawn="1">
            <p:extLst>
              <p:ext uri="{1162E1C5-73C7-4A58-AE30-91384D911F3F}">
                <p184:classification xmlns:p184="http://schemas.microsoft.com/office/powerpoint/2018/4/main" val="ftr"/>
              </p:ext>
            </p:extLst>
          </p:nvPr>
        </p:nvSpPr>
        <p:spPr>
          <a:xfrm>
            <a:off x="63500" y="6642100"/>
            <a:ext cx="814388" cy="152400"/>
          </a:xfrm>
          <a:prstGeom prst="rect">
            <a:avLst/>
          </a:prstGeom>
        </p:spPr>
        <p:txBody>
          <a:bodyPr horzOverflow="overflow" lIns="0" tIns="0" rIns="0" bIns="0">
            <a:spAutoFit/>
          </a:bodyPr>
          <a:lstStyle/>
          <a:p>
            <a:pPr algn="l"/>
            <a:r>
              <a:rPr lang="en-JM" sz="1000">
                <a:solidFill>
                  <a:srgbClr val="000000">
                    <a:alpha val="50000"/>
                  </a:srgbClr>
                </a:solidFill>
                <a:latin typeface="Aptos" panose="020B0004020202020204" pitchFamily="34" charset="0"/>
              </a:rPr>
              <a:t>Level 1: Public</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1.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lumMod val="30000"/>
                <a:lumOff val="70000"/>
              </a:schemeClr>
            </a:gs>
            <a:gs pos="35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28600" y="1143000"/>
            <a:ext cx="5105400" cy="5632311"/>
          </a:xfrm>
          <a:prstGeom prst="rect">
            <a:avLst/>
          </a:prstGeom>
          <a:solidFill>
            <a:srgbClr val="FFFF00">
              <a:alpha val="56000"/>
            </a:srgb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sz="2000" b="1" i="0" u="none" strike="noStrike" cap="none" normalizeH="0" baseline="0" dirty="0">
                <a:ln>
                  <a:noFill/>
                </a:ln>
                <a:solidFill>
                  <a:srgbClr val="000000"/>
                </a:solidFill>
                <a:effectLst/>
                <a:latin typeface="Arial" pitchFamily="34" charset="0"/>
                <a:ea typeface="Times New Roman" pitchFamily="18" charset="0"/>
                <a:cs typeface="Arial" pitchFamily="34" charset="0"/>
              </a:rPr>
              <a:t>Born in St. Ann's Bay, Jamaica, on August 17, 1887, Marcus Garvey was the youngest of 11 children. His father was a stone mason, and his mother, a domestic worker, from a family </a:t>
            </a:r>
            <a:r>
              <a:rPr lang="en-US" sz="2000" b="1" dirty="0">
                <a:solidFill>
                  <a:srgbClr val="000000"/>
                </a:solidFill>
                <a:latin typeface="Arial" pitchFamily="34" charset="0"/>
                <a:ea typeface="Times New Roman" pitchFamily="18" charset="0"/>
                <a:cs typeface="Arial" pitchFamily="34" charset="0"/>
              </a:rPr>
              <a:t>of small farmers. He was baptized in the local Methodist Church and attended infant and elementary schools in St. Ann's Bay.</a:t>
            </a:r>
            <a:r>
              <a:rPr kumimoji="0" lang="en-US" sz="2000" b="1" i="0" u="none" strike="noStrike" cap="none" normalizeH="0" baseline="0" dirty="0">
                <a:ln>
                  <a:noFill/>
                </a:ln>
                <a:solidFill>
                  <a:srgbClr val="000000"/>
                </a:solidFill>
                <a:effectLst/>
                <a:latin typeface="Arial" pitchFamily="34" charset="0"/>
                <a:ea typeface="Times New Roman" pitchFamily="18" charset="0"/>
                <a:cs typeface="Arial" pitchFamily="34" charset="0"/>
              </a:rPr>
              <a:t> Garvey moved to Kingston at the age of 14 and  later found work in the print shop of Mr. </a:t>
            </a:r>
            <a:r>
              <a:rPr lang="en-US" sz="2000" b="1" dirty="0">
                <a:solidFill>
                  <a:srgbClr val="000000"/>
                </a:solidFill>
                <a:latin typeface="Arial" pitchFamily="34" charset="0"/>
                <a:ea typeface="Times New Roman" pitchFamily="18" charset="0"/>
                <a:cs typeface="Arial" pitchFamily="34" charset="0"/>
              </a:rPr>
              <a:t>B</a:t>
            </a:r>
            <a:r>
              <a:rPr kumimoji="0" lang="en-US" sz="2000" b="1" i="0" u="none" strike="noStrike" cap="none" normalizeH="0" baseline="0" dirty="0">
                <a:ln>
                  <a:noFill/>
                </a:ln>
                <a:solidFill>
                  <a:srgbClr val="000000"/>
                </a:solidFill>
                <a:effectLst/>
                <a:latin typeface="Arial" pitchFamily="34" charset="0"/>
                <a:ea typeface="Times New Roman" pitchFamily="18" charset="0"/>
                <a:cs typeface="Arial" pitchFamily="34" charset="0"/>
              </a:rPr>
              <a:t>urrowes located on main street, </a:t>
            </a:r>
            <a:r>
              <a:rPr lang="en-US" sz="2000" b="1" dirty="0">
                <a:solidFill>
                  <a:srgbClr val="000000"/>
                </a:solidFill>
                <a:latin typeface="Arial" pitchFamily="34" charset="0"/>
                <a:ea typeface="Times New Roman" pitchFamily="18" charset="0"/>
                <a:cs typeface="Arial" pitchFamily="34" charset="0"/>
              </a:rPr>
              <a:t>S</a:t>
            </a:r>
            <a:r>
              <a:rPr kumimoji="0" lang="en-US" sz="2000" b="1" i="0" u="none" strike="noStrike" cap="none" normalizeH="0" baseline="0" dirty="0">
                <a:ln>
                  <a:noFill/>
                </a:ln>
                <a:solidFill>
                  <a:srgbClr val="000000"/>
                </a:solidFill>
                <a:effectLst/>
                <a:latin typeface="Arial" pitchFamily="34" charset="0"/>
                <a:ea typeface="Times New Roman" pitchFamily="18" charset="0"/>
                <a:cs typeface="Arial" pitchFamily="34" charset="0"/>
              </a:rPr>
              <a:t>t.</a:t>
            </a:r>
            <a:r>
              <a:rPr kumimoji="0" lang="en-US" sz="2000" b="1" i="0" u="none" strike="noStrike" cap="none" normalizeH="0" dirty="0">
                <a:ln>
                  <a:noFill/>
                </a:ln>
                <a:solidFill>
                  <a:srgbClr val="000000"/>
                </a:solidFill>
                <a:effectLst/>
                <a:latin typeface="Arial" pitchFamily="34" charset="0"/>
                <a:ea typeface="Times New Roman" pitchFamily="18" charset="0"/>
                <a:cs typeface="Arial" pitchFamily="34" charset="0"/>
              </a:rPr>
              <a:t> </a:t>
            </a:r>
            <a:r>
              <a:rPr lang="en-US" sz="2000" b="1" dirty="0">
                <a:solidFill>
                  <a:srgbClr val="000000"/>
                </a:solidFill>
                <a:latin typeface="Arial" pitchFamily="34" charset="0"/>
                <a:ea typeface="Times New Roman" pitchFamily="18" charset="0"/>
                <a:cs typeface="Arial" pitchFamily="34" charset="0"/>
              </a:rPr>
              <a:t>A</a:t>
            </a:r>
            <a:r>
              <a:rPr kumimoji="0" lang="en-US" sz="2000" b="1" i="0" u="none" strike="noStrike" cap="none" normalizeH="0" dirty="0">
                <a:ln>
                  <a:noFill/>
                </a:ln>
                <a:solidFill>
                  <a:srgbClr val="000000"/>
                </a:solidFill>
                <a:effectLst/>
                <a:latin typeface="Arial" pitchFamily="34" charset="0"/>
                <a:ea typeface="Times New Roman" pitchFamily="18" charset="0"/>
                <a:cs typeface="Arial" pitchFamily="34" charset="0"/>
              </a:rPr>
              <a:t>nns Bay. </a:t>
            </a:r>
            <a:endParaRPr kumimoji="0" lang="en-US" sz="4400" b="1" i="0" u="none" strike="noStrike" cap="none" normalizeH="0" baseline="0" dirty="0">
              <a:ln>
                <a:noFill/>
              </a:ln>
              <a:solidFill>
                <a:schemeClr val="tx1"/>
              </a:solidFill>
              <a:effectLst/>
              <a:latin typeface="Arial" pitchFamily="34" charset="0"/>
              <a:cs typeface="Arial" pitchFamily="34" charset="0"/>
            </a:endParaRPr>
          </a:p>
        </p:txBody>
      </p:sp>
      <p:sp>
        <p:nvSpPr>
          <p:cNvPr id="3" name="TextBox 2"/>
          <p:cNvSpPr txBox="1"/>
          <p:nvPr/>
        </p:nvSpPr>
        <p:spPr>
          <a:xfrm>
            <a:off x="2209800" y="76200"/>
            <a:ext cx="4572000" cy="838200"/>
          </a:xfrm>
          <a:prstGeom prst="rect">
            <a:avLst/>
          </a:prstGeom>
        </p:spPr>
        <p:style>
          <a:lnRef idx="1">
            <a:schemeClr val="dk1"/>
          </a:lnRef>
          <a:fillRef idx="3">
            <a:schemeClr val="dk1"/>
          </a:fillRef>
          <a:effectRef idx="2">
            <a:schemeClr val="dk1"/>
          </a:effectRef>
          <a:fontRef idx="minor">
            <a:schemeClr val="lt1"/>
          </a:fontRef>
        </p:style>
        <p:txBody>
          <a:bodyPr wrap="square" rtlCol="0">
            <a:spAutoFit/>
          </a:bodyPr>
          <a:lstStyle/>
          <a:p>
            <a:pPr algn="ctr"/>
            <a:r>
              <a:rPr lang="en-JM" sz="4800" b="1" dirty="0"/>
              <a:t>HIS EARLY LIFE</a:t>
            </a:r>
          </a:p>
        </p:txBody>
      </p:sp>
      <p:pic>
        <p:nvPicPr>
          <p:cNvPr id="1026" name="Picture 2"/>
          <p:cNvPicPr>
            <a:picLocks noChangeAspect="1" noChangeArrowheads="1"/>
          </p:cNvPicPr>
          <p:nvPr/>
        </p:nvPicPr>
        <p:blipFill>
          <a:blip r:embed="rId3" cstate="print"/>
          <a:srcRect/>
          <a:stretch>
            <a:fillRect/>
          </a:stretch>
        </p:blipFill>
        <p:spPr bwMode="auto">
          <a:xfrm>
            <a:off x="5562600" y="1905000"/>
            <a:ext cx="3352800" cy="4267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3505200" y="1143000"/>
            <a:ext cx="5562600" cy="5632311"/>
          </a:xfrm>
          <a:prstGeom prst="rect">
            <a:avLst/>
          </a:prstGeom>
          <a:solidFill>
            <a:srgbClr val="FFFF00">
              <a:alpha val="58000"/>
            </a:srgb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sz="2000" b="1" i="0" u="none" strike="noStrike" cap="none" normalizeH="0" baseline="0" dirty="0">
                <a:ln>
                  <a:noFill/>
                </a:ln>
                <a:solidFill>
                  <a:srgbClr val="000000"/>
                </a:solidFill>
                <a:effectLst/>
                <a:latin typeface="Arial" pitchFamily="34" charset="0"/>
                <a:ea typeface="Times New Roman" pitchFamily="18" charset="0"/>
                <a:cs typeface="Arial" pitchFamily="34" charset="0"/>
              </a:rPr>
              <a:t>In the years following the organization's first convention, the UNIA began to decline in popularity. With the Black Star Line in serious financial difficulties, Garvey promoted two new business organizations — </a:t>
            </a:r>
            <a:r>
              <a:rPr kumimoji="0" lang="en-US" sz="2000" b="1" i="1" u="none" strike="noStrike" cap="none" normalizeH="0" baseline="0" dirty="0">
                <a:ln>
                  <a:noFill/>
                </a:ln>
                <a:solidFill>
                  <a:srgbClr val="FF0000"/>
                </a:solidFill>
                <a:effectLst/>
                <a:latin typeface="Arial" pitchFamily="34" charset="0"/>
                <a:ea typeface="Times New Roman" pitchFamily="18" charset="0"/>
                <a:cs typeface="Arial" pitchFamily="34" charset="0"/>
              </a:rPr>
              <a:t>the African Communities League and the Negro Factories Corporation</a:t>
            </a:r>
            <a:r>
              <a:rPr kumimoji="0" lang="en-US" sz="2000" b="1" i="0" u="none" strike="noStrike" cap="none" normalizeH="0" baseline="0" dirty="0">
                <a:ln>
                  <a:noFill/>
                </a:ln>
                <a:solidFill>
                  <a:srgbClr val="000000"/>
                </a:solidFill>
                <a:effectLst/>
                <a:latin typeface="Arial" pitchFamily="34" charset="0"/>
                <a:ea typeface="Times New Roman" pitchFamily="18" charset="0"/>
                <a:cs typeface="Arial" pitchFamily="34" charset="0"/>
              </a:rPr>
              <a:t>. He also tried to reclaim his colonization scheme by sending a designated</a:t>
            </a:r>
            <a:r>
              <a:rPr kumimoji="0" lang="en-US" sz="2000" b="1" i="0" u="none" strike="noStrike" cap="none" normalizeH="0" dirty="0">
                <a:ln>
                  <a:noFill/>
                </a:ln>
                <a:solidFill>
                  <a:srgbClr val="000000"/>
                </a:solidFill>
                <a:effectLst/>
                <a:latin typeface="Arial" pitchFamily="34" charset="0"/>
                <a:ea typeface="Times New Roman" pitchFamily="18" charset="0"/>
                <a:cs typeface="Arial" pitchFamily="34" charset="0"/>
              </a:rPr>
              <a:t> group</a:t>
            </a:r>
            <a:r>
              <a:rPr kumimoji="0" lang="en-US" sz="2000" b="1" i="0" u="none" strike="noStrike" cap="none" normalizeH="0" baseline="0" dirty="0">
                <a:ln>
                  <a:noFill/>
                </a:ln>
                <a:solidFill>
                  <a:srgbClr val="000000"/>
                </a:solidFill>
                <a:effectLst/>
                <a:latin typeface="Arial" pitchFamily="34" charset="0"/>
                <a:ea typeface="Times New Roman" pitchFamily="18" charset="0"/>
                <a:cs typeface="Arial" pitchFamily="34" charset="0"/>
              </a:rPr>
              <a:t> to appeal to the League of Nations for transfer to the UNIA of the African colonies taken from Germany during World War I. </a:t>
            </a:r>
            <a:endParaRPr kumimoji="0" lang="en-US" sz="4400" b="1" i="0" u="none" strike="noStrike" cap="none" normalizeH="0" baseline="0" dirty="0">
              <a:ln>
                <a:noFill/>
              </a:ln>
              <a:solidFill>
                <a:schemeClr val="tx1"/>
              </a:solidFill>
              <a:effectLst/>
              <a:latin typeface="Arial" pitchFamily="34" charset="0"/>
              <a:cs typeface="Arial" pitchFamily="34" charset="0"/>
            </a:endParaRPr>
          </a:p>
        </p:txBody>
      </p:sp>
      <p:sp>
        <p:nvSpPr>
          <p:cNvPr id="3" name="Rectangle 2"/>
          <p:cNvSpPr/>
          <p:nvPr/>
        </p:nvSpPr>
        <p:spPr>
          <a:xfrm>
            <a:off x="685800" y="76200"/>
            <a:ext cx="8077200" cy="954107"/>
          </a:xfrm>
          <a:prstGeom prst="rect">
            <a:avLst/>
          </a:prstGeom>
        </p:spPr>
        <p:style>
          <a:lnRef idx="1">
            <a:schemeClr val="dk1"/>
          </a:lnRef>
          <a:fillRef idx="3">
            <a:schemeClr val="dk1"/>
          </a:fillRef>
          <a:effectRef idx="2">
            <a:schemeClr val="dk1"/>
          </a:effectRef>
          <a:fontRef idx="minor">
            <a:schemeClr val="lt1"/>
          </a:fontRef>
        </p:style>
        <p:txBody>
          <a:bodyPr wrap="square">
            <a:spAutoFit/>
          </a:bodyPr>
          <a:lstStyle/>
          <a:p>
            <a:pPr algn="ctr"/>
            <a:r>
              <a:rPr lang="en-US" sz="2800" b="1" dirty="0">
                <a:solidFill>
                  <a:schemeClr val="bg1"/>
                </a:solidFill>
                <a:latin typeface="Arial" pitchFamily="34" charset="0"/>
                <a:ea typeface="Times New Roman" pitchFamily="18" charset="0"/>
                <a:cs typeface="Arial" pitchFamily="34" charset="0"/>
              </a:rPr>
              <a:t>THE UNIVERSAL NEGRO</a:t>
            </a:r>
          </a:p>
          <a:p>
            <a:pPr algn="ctr"/>
            <a:r>
              <a:rPr lang="en-US" sz="2800" b="1" dirty="0">
                <a:solidFill>
                  <a:schemeClr val="bg1"/>
                </a:solidFill>
                <a:latin typeface="Arial" pitchFamily="34" charset="0"/>
                <a:ea typeface="Times New Roman" pitchFamily="18" charset="0"/>
                <a:cs typeface="Arial" pitchFamily="34" charset="0"/>
              </a:rPr>
              <a:t> IMPROVEMENT ASSOCIATION (UNIA) Cont’d</a:t>
            </a:r>
            <a:endParaRPr lang="en-JM" sz="2800" b="1" dirty="0">
              <a:solidFill>
                <a:schemeClr val="bg1"/>
              </a:solidFill>
            </a:endParaRPr>
          </a:p>
        </p:txBody>
      </p:sp>
      <p:pic>
        <p:nvPicPr>
          <p:cNvPr id="28677" name="Picture 5" descr="Marcus Garvey 1924-08-05.jpg"/>
          <p:cNvPicPr>
            <a:picLocks noChangeAspect="1" noChangeArrowheads="1"/>
          </p:cNvPicPr>
          <p:nvPr/>
        </p:nvPicPr>
        <p:blipFill>
          <a:blip r:embed="rId2" cstate="print"/>
          <a:srcRect/>
          <a:stretch>
            <a:fillRect/>
          </a:stretch>
        </p:blipFill>
        <p:spPr bwMode="auto">
          <a:xfrm>
            <a:off x="153389" y="1524000"/>
            <a:ext cx="3275611" cy="4953000"/>
          </a:xfrm>
          <a:prstGeom prst="snip2DiagRect">
            <a:avLst/>
          </a:prstGeom>
          <a:solidFill>
            <a:srgbClr val="FFFFFF">
              <a:shade val="85000"/>
            </a:srgbClr>
          </a:solidFill>
          <a:ln w="88900" cap="sq">
            <a:solidFill>
              <a:schemeClr val="tx1"/>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152400" y="1066800"/>
            <a:ext cx="4343400" cy="5632311"/>
          </a:xfrm>
          <a:prstGeom prst="rect">
            <a:avLst/>
          </a:prstGeom>
          <a:solidFill>
            <a:srgbClr val="FFFF00">
              <a:alpha val="77000"/>
            </a:srgb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eaLnBrk="0" fontAlgn="base" hangingPunct="0">
              <a:lnSpc>
                <a:spcPct val="150000"/>
              </a:lnSpc>
              <a:spcBef>
                <a:spcPct val="0"/>
              </a:spcBef>
              <a:spcAft>
                <a:spcPct val="0"/>
              </a:spcAft>
            </a:pPr>
            <a:r>
              <a:rPr kumimoji="0" lang="en-US" sz="2000" b="1" i="0" u="none" strike="noStrike" cap="none" normalizeH="0" baseline="0" dirty="0">
                <a:ln>
                  <a:noFill/>
                </a:ln>
                <a:solidFill>
                  <a:srgbClr val="000000"/>
                </a:solidFill>
                <a:effectLst/>
                <a:latin typeface="Arial" pitchFamily="34" charset="0"/>
                <a:ea typeface="Times New Roman" pitchFamily="18" charset="0"/>
                <a:cs typeface="Arial" pitchFamily="34" charset="0"/>
              </a:rPr>
              <a:t>Financial betrayal by trusted aides and a host of legal entanglements (based on charges that he had used the U.S. mail to defraud prospective investors) eventually led to Garvey's imprisonment in Atlanta Federal Penitentiary for a five-year term. In 1927 his half-served sentence was commuted, and he was deported to Jamaica by order of President Calvin Coolidge. </a:t>
            </a:r>
            <a:endParaRPr lang="en-US" sz="2000" b="1" dirty="0">
              <a:latin typeface="Arial" pitchFamily="34" charset="0"/>
              <a:ea typeface="Times New Roman" pitchFamily="18" charset="0"/>
              <a:cs typeface="Arial" pitchFamily="34" charset="0"/>
            </a:endParaRPr>
          </a:p>
        </p:txBody>
      </p:sp>
      <p:sp>
        <p:nvSpPr>
          <p:cNvPr id="3" name="Rectangle 2"/>
          <p:cNvSpPr/>
          <p:nvPr/>
        </p:nvSpPr>
        <p:spPr>
          <a:xfrm>
            <a:off x="838200" y="144959"/>
            <a:ext cx="7620000" cy="769441"/>
          </a:xfrm>
          <a:prstGeom prst="rect">
            <a:avLst/>
          </a:prstGeom>
          <a:scene3d>
            <a:camera prst="perspectiveAbove"/>
            <a:lightRig rig="threePt" dir="t"/>
          </a:scene3d>
        </p:spPr>
        <p:style>
          <a:lnRef idx="1">
            <a:schemeClr val="dk1"/>
          </a:lnRef>
          <a:fillRef idx="3">
            <a:schemeClr val="dk1"/>
          </a:fillRef>
          <a:effectRef idx="2">
            <a:schemeClr val="dk1"/>
          </a:effectRef>
          <a:fontRef idx="minor">
            <a:schemeClr val="lt1"/>
          </a:fontRef>
        </p:style>
        <p:txBody>
          <a:bodyPr wrap="square">
            <a:spAutoFit/>
          </a:bodyPr>
          <a:lstStyle/>
          <a:p>
            <a:r>
              <a:rPr lang="en-US" sz="4400" b="1" dirty="0">
                <a:solidFill>
                  <a:schemeClr val="bg1"/>
                </a:solidFill>
                <a:latin typeface="Arial" pitchFamily="34" charset="0"/>
                <a:ea typeface="Times New Roman" pitchFamily="18" charset="0"/>
                <a:cs typeface="Arial" pitchFamily="34" charset="0"/>
              </a:rPr>
              <a:t>GARVEY'S IMPRISONMENT </a:t>
            </a:r>
            <a:endParaRPr lang="en-JM" sz="4400" b="1" dirty="0">
              <a:solidFill>
                <a:schemeClr val="bg1"/>
              </a:solidFill>
            </a:endParaRPr>
          </a:p>
        </p:txBody>
      </p:sp>
      <p:pic>
        <p:nvPicPr>
          <p:cNvPr id="2050" name="Picture 2"/>
          <p:cNvPicPr>
            <a:picLocks noChangeAspect="1" noChangeArrowheads="1"/>
          </p:cNvPicPr>
          <p:nvPr/>
        </p:nvPicPr>
        <p:blipFill>
          <a:blip r:embed="rId2" cstate="print"/>
          <a:srcRect/>
          <a:stretch>
            <a:fillRect/>
          </a:stretch>
        </p:blipFill>
        <p:spPr bwMode="auto">
          <a:xfrm rot="21207536">
            <a:off x="4757266" y="2665771"/>
            <a:ext cx="4114800" cy="2149983"/>
          </a:xfrm>
          <a:prstGeom prst="rect">
            <a:avLst/>
          </a:prstGeom>
          <a:noFill/>
          <a:ln w="9525">
            <a:noFill/>
            <a:miter lim="800000"/>
            <a:headEnd/>
            <a:tailEnd/>
          </a:ln>
          <a:effectLst/>
        </p:spPr>
      </p:pic>
      <p:sp>
        <p:nvSpPr>
          <p:cNvPr id="5" name="Rectangle 4"/>
          <p:cNvSpPr/>
          <p:nvPr/>
        </p:nvSpPr>
        <p:spPr>
          <a:xfrm rot="21203083">
            <a:off x="5023398" y="4807889"/>
            <a:ext cx="4114800" cy="33855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en-JM" sz="800" dirty="0" err="1"/>
              <a:t>Source:http</a:t>
            </a:r>
            <a:r>
              <a:rPr lang="en-JM" sz="800" dirty="0"/>
              <a:t>://2.bp.blogspot.com/-CQPLvneH2QY/UHQuSbtnj_I/AAAAAAAAGmo/19QK40-yFnY/s400/Marcus+garvey+Prison+001.jpg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2743200" y="838200"/>
            <a:ext cx="3581400" cy="385010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Rectangle 4"/>
          <p:cNvSpPr/>
          <p:nvPr/>
        </p:nvSpPr>
        <p:spPr>
          <a:xfrm>
            <a:off x="152400" y="4876800"/>
            <a:ext cx="8839200" cy="1938992"/>
          </a:xfrm>
          <a:prstGeom prst="rect">
            <a:avLst/>
          </a:prstGeom>
          <a:solidFill>
            <a:srgbClr val="92D050">
              <a:alpha val="43000"/>
            </a:srgbClr>
          </a:solidFill>
        </p:spPr>
        <p:txBody>
          <a:bodyPr wrap="square">
            <a:spAutoFit/>
          </a:bodyPr>
          <a:lstStyle/>
          <a:p>
            <a:pPr lvl="0" eaLnBrk="0" fontAlgn="base" hangingPunct="0">
              <a:lnSpc>
                <a:spcPct val="150000"/>
              </a:lnSpc>
              <a:spcBef>
                <a:spcPct val="0"/>
              </a:spcBef>
              <a:spcAft>
                <a:spcPct val="0"/>
              </a:spcAft>
            </a:pPr>
            <a:r>
              <a:rPr lang="en-US" sz="2000" b="1" dirty="0">
                <a:latin typeface="Arial" pitchFamily="34" charset="0"/>
                <a:ea typeface="Times New Roman" pitchFamily="18" charset="0"/>
                <a:cs typeface="Arial" pitchFamily="34" charset="0"/>
              </a:rPr>
              <a:t>Garvey then turned his energies to Jamaican politics, campaigning on a platform of self-government, minimum wage laws, and land and judicial reform. He was soundly defeated at the polls, however, because most of his followers did not have the necessary voting qualifications. </a:t>
            </a:r>
          </a:p>
        </p:txBody>
      </p:sp>
      <p:sp>
        <p:nvSpPr>
          <p:cNvPr id="6" name="Rectangle 5"/>
          <p:cNvSpPr/>
          <p:nvPr/>
        </p:nvSpPr>
        <p:spPr>
          <a:xfrm>
            <a:off x="2514600" y="86380"/>
            <a:ext cx="6553200" cy="523220"/>
          </a:xfrm>
          <a:prstGeom prst="rect">
            <a:avLst/>
          </a:prstGeom>
        </p:spPr>
        <p:style>
          <a:lnRef idx="1">
            <a:schemeClr val="dk1"/>
          </a:lnRef>
          <a:fillRef idx="3">
            <a:schemeClr val="dk1"/>
          </a:fillRef>
          <a:effectRef idx="2">
            <a:schemeClr val="dk1"/>
          </a:effectRef>
          <a:fontRef idx="minor">
            <a:schemeClr val="lt1"/>
          </a:fontRef>
        </p:style>
        <p:txBody>
          <a:bodyPr wrap="square">
            <a:spAutoFit/>
          </a:bodyPr>
          <a:lstStyle/>
          <a:p>
            <a:pPr algn="ctr"/>
            <a:r>
              <a:rPr lang="en-US" sz="2800" b="1" dirty="0">
                <a:solidFill>
                  <a:schemeClr val="bg1"/>
                </a:solidFill>
                <a:latin typeface="Arial" pitchFamily="34" charset="0"/>
                <a:ea typeface="Times New Roman" pitchFamily="18" charset="0"/>
                <a:cs typeface="Arial" pitchFamily="34" charset="0"/>
              </a:rPr>
              <a:t>GARVEY'S IMPRISONMENT Cont’d </a:t>
            </a:r>
            <a:endParaRPr lang="en-JM" sz="2800" b="1" dirty="0">
              <a:solidFill>
                <a:schemeClr val="bg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1143000"/>
            <a:ext cx="7924800" cy="3266985"/>
          </a:xfrm>
          <a:prstGeom prst="rect">
            <a:avLst/>
          </a:prstGeom>
          <a:solidFill>
            <a:srgbClr val="FFFF00">
              <a:alpha val="97000"/>
            </a:srgbClr>
          </a:solidFill>
        </p:spPr>
        <p:txBody>
          <a:bodyPr wrap="square">
            <a:spAutoFit/>
          </a:bodyPr>
          <a:lstStyle/>
          <a:p>
            <a:pPr>
              <a:lnSpc>
                <a:spcPct val="150000"/>
              </a:lnSpc>
            </a:pPr>
            <a:r>
              <a:rPr lang="en-US" sz="2000" b="1">
                <a:latin typeface="Arial" pitchFamily="34" charset="0"/>
                <a:cs typeface="Arial" pitchFamily="34" charset="0"/>
              </a:rPr>
              <a:t>By 1935 Garvey made the decision to relocate to London, England, in an effort to rebuild the influence of the UNIA. Additionally, financial problems had resulted in the loss of his printing press, Edelweiss Park and his family home. In London Garvey founded the School of African Philosophy in 1937 to train future officials of the UNIA. </a:t>
            </a:r>
          </a:p>
          <a:p>
            <a:pPr>
              <a:lnSpc>
                <a:spcPct val="150000"/>
              </a:lnSpc>
            </a:pPr>
            <a:r>
              <a:rPr lang="en-US" sz="2000" b="1">
                <a:latin typeface="Arial" pitchFamily="34" charset="0"/>
                <a:cs typeface="Arial" pitchFamily="34" charset="0"/>
              </a:rPr>
              <a:t> </a:t>
            </a:r>
            <a:endParaRPr lang="en-US" sz="2000" b="1" dirty="0">
              <a:latin typeface="Arial" pitchFamily="34" charset="0"/>
              <a:cs typeface="Arial" pitchFamily="34" charset="0"/>
            </a:endParaRPr>
          </a:p>
        </p:txBody>
      </p:sp>
      <p:sp>
        <p:nvSpPr>
          <p:cNvPr id="6" name="Text Placeholder 5"/>
          <p:cNvSpPr txBox="1">
            <a:spLocks/>
          </p:cNvSpPr>
          <p:nvPr/>
        </p:nvSpPr>
        <p:spPr>
          <a:xfrm>
            <a:off x="609600" y="3886200"/>
            <a:ext cx="7924800" cy="2895600"/>
          </a:xfrm>
          <a:prstGeom prst="rect">
            <a:avLst/>
          </a:prstGeom>
          <a:solidFill>
            <a:srgbClr val="FFFF00">
              <a:alpha val="74000"/>
            </a:srgbClr>
          </a:solidFill>
        </p:spPr>
        <p:txBody>
          <a:bodyPr vert="horz" lIns="91440" tIns="45720" rIns="91440" bIns="45720" rtlCol="0">
            <a:noAutofit/>
          </a:bodyPr>
          <a:lstStyle/>
          <a:p>
            <a:pPr marL="0" marR="0" lvl="0" indent="0" algn="l" defTabSz="914400" rtl="0" eaLnBrk="1" fontAlgn="auto" latinLnBrk="0" hangingPunct="1">
              <a:lnSpc>
                <a:spcPct val="150000"/>
              </a:lnSpc>
              <a:spcBef>
                <a:spcPct val="20000"/>
              </a:spcBef>
              <a:spcAft>
                <a:spcPts val="0"/>
              </a:spcAft>
              <a:buClrTx/>
              <a:buSzTx/>
              <a:buFont typeface="Arial" pitchFamily="34" charset="0"/>
              <a:buNone/>
              <a:tabLst/>
              <a:defRPr/>
            </a:pPr>
            <a:r>
              <a:rPr kumimoji="0" lang="en-US" sz="2000" b="1" i="0" u="none" strike="noStrike" kern="1200" cap="none" spc="0" normalizeH="0" baseline="0" noProof="0" dirty="0">
                <a:ln>
                  <a:noFill/>
                </a:ln>
                <a:solidFill>
                  <a:schemeClr val="tx1"/>
                </a:solidFill>
                <a:effectLst/>
                <a:uLnTx/>
                <a:uFillTx/>
                <a:latin typeface="Arial" pitchFamily="34" charset="0"/>
                <a:cs typeface="Arial" pitchFamily="34" charset="0"/>
              </a:rPr>
              <a:t>Suffering from asthma and bronchitis Garvey’s health began to fail in the cold London weather. He had a stroke in January 1940. In May of that year an article was published that Garvey had died which caused him great distress. He suffered a second stroke and lapsed into a coma. Garvey died on June 10, 1940, and was interred in the Kendal Green Cemetery, London.</a:t>
            </a:r>
          </a:p>
          <a:p>
            <a:pPr marL="0" marR="0" lvl="0"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US" sz="2000" b="1" i="0" u="none" strike="noStrike" kern="1200" cap="none" spc="0" normalizeH="0" baseline="0" noProof="0" dirty="0">
              <a:ln>
                <a:noFill/>
              </a:ln>
              <a:solidFill>
                <a:schemeClr val="tx1"/>
              </a:solidFill>
              <a:effectLst/>
              <a:uLnTx/>
              <a:uFillTx/>
              <a:latin typeface="Arial" pitchFamily="34" charset="0"/>
              <a:cs typeface="Arial" pitchFamily="34" charset="0"/>
            </a:endParaRPr>
          </a:p>
        </p:txBody>
      </p:sp>
      <p:sp>
        <p:nvSpPr>
          <p:cNvPr id="7" name="TextBox 6"/>
          <p:cNvSpPr txBox="1"/>
          <p:nvPr/>
        </p:nvSpPr>
        <p:spPr>
          <a:xfrm>
            <a:off x="762000" y="228600"/>
            <a:ext cx="7696200" cy="769441"/>
          </a:xfrm>
          <a:prstGeom prst="rect">
            <a:avLst/>
          </a:prstGeom>
        </p:spPr>
        <p:style>
          <a:lnRef idx="1">
            <a:schemeClr val="dk1"/>
          </a:lnRef>
          <a:fillRef idx="3">
            <a:schemeClr val="dk1"/>
          </a:fillRef>
          <a:effectRef idx="2">
            <a:schemeClr val="dk1"/>
          </a:effectRef>
          <a:fontRef idx="minor">
            <a:schemeClr val="lt1"/>
          </a:fontRef>
        </p:style>
        <p:txBody>
          <a:bodyPr wrap="square" rtlCol="0">
            <a:spAutoFit/>
          </a:bodyPr>
          <a:lstStyle/>
          <a:p>
            <a:pPr algn="ctr"/>
            <a:r>
              <a:rPr lang="en-JM" sz="4400" b="1" dirty="0"/>
              <a:t>GARVEY RETURN TO ENGLAND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990600"/>
            <a:ext cx="8991600" cy="4247317"/>
          </a:xfrm>
          <a:prstGeom prst="rect">
            <a:avLst/>
          </a:prstGeom>
          <a:solidFill>
            <a:srgbClr val="FFFF00">
              <a:alpha val="74000"/>
            </a:srgbClr>
          </a:solidFill>
        </p:spPr>
        <p:txBody>
          <a:bodyPr wrap="square">
            <a:spAutoFit/>
          </a:bodyPr>
          <a:lstStyle>
            <a:defPPr>
              <a:defRPr lang="en-US"/>
            </a:defPPr>
            <a:lvl1pPr marL="0" algn="l" defTabSz="3135038" rtl="0" eaLnBrk="1" latinLnBrk="0" hangingPunct="1">
              <a:defRPr sz="6100" kern="1200">
                <a:solidFill>
                  <a:schemeClr val="tx1"/>
                </a:solidFill>
                <a:latin typeface="+mn-lt"/>
                <a:ea typeface="+mn-ea"/>
                <a:cs typeface="+mn-cs"/>
              </a:defRPr>
            </a:lvl1pPr>
            <a:lvl2pPr marL="1567519" algn="l" defTabSz="3135038" rtl="0" eaLnBrk="1" latinLnBrk="0" hangingPunct="1">
              <a:defRPr sz="6100" kern="1200">
                <a:solidFill>
                  <a:schemeClr val="tx1"/>
                </a:solidFill>
                <a:latin typeface="+mn-lt"/>
                <a:ea typeface="+mn-ea"/>
                <a:cs typeface="+mn-cs"/>
              </a:defRPr>
            </a:lvl2pPr>
            <a:lvl3pPr marL="3135038" algn="l" defTabSz="3135038" rtl="0" eaLnBrk="1" latinLnBrk="0" hangingPunct="1">
              <a:defRPr sz="6100" kern="1200">
                <a:solidFill>
                  <a:schemeClr val="tx1"/>
                </a:solidFill>
                <a:latin typeface="+mn-lt"/>
                <a:ea typeface="+mn-ea"/>
                <a:cs typeface="+mn-cs"/>
              </a:defRPr>
            </a:lvl3pPr>
            <a:lvl4pPr marL="4702558" algn="l" defTabSz="3135038" rtl="0" eaLnBrk="1" latinLnBrk="0" hangingPunct="1">
              <a:defRPr sz="6100" kern="1200">
                <a:solidFill>
                  <a:schemeClr val="tx1"/>
                </a:solidFill>
                <a:latin typeface="+mn-lt"/>
                <a:ea typeface="+mn-ea"/>
                <a:cs typeface="+mn-cs"/>
              </a:defRPr>
            </a:lvl4pPr>
            <a:lvl5pPr marL="6270077" algn="l" defTabSz="3135038" rtl="0" eaLnBrk="1" latinLnBrk="0" hangingPunct="1">
              <a:defRPr sz="6100" kern="1200">
                <a:solidFill>
                  <a:schemeClr val="tx1"/>
                </a:solidFill>
                <a:latin typeface="+mn-lt"/>
                <a:ea typeface="+mn-ea"/>
                <a:cs typeface="+mn-cs"/>
              </a:defRPr>
            </a:lvl5pPr>
            <a:lvl6pPr marL="7837597" algn="l" defTabSz="3135038" rtl="0" eaLnBrk="1" latinLnBrk="0" hangingPunct="1">
              <a:defRPr sz="6100" kern="1200">
                <a:solidFill>
                  <a:schemeClr val="tx1"/>
                </a:solidFill>
                <a:latin typeface="+mn-lt"/>
                <a:ea typeface="+mn-ea"/>
                <a:cs typeface="+mn-cs"/>
              </a:defRPr>
            </a:lvl6pPr>
            <a:lvl7pPr marL="9405116" algn="l" defTabSz="3135038" rtl="0" eaLnBrk="1" latinLnBrk="0" hangingPunct="1">
              <a:defRPr sz="6100" kern="1200">
                <a:solidFill>
                  <a:schemeClr val="tx1"/>
                </a:solidFill>
                <a:latin typeface="+mn-lt"/>
                <a:ea typeface="+mn-ea"/>
                <a:cs typeface="+mn-cs"/>
              </a:defRPr>
            </a:lvl7pPr>
            <a:lvl8pPr marL="10972636" algn="l" defTabSz="3135038" rtl="0" eaLnBrk="1" latinLnBrk="0" hangingPunct="1">
              <a:defRPr sz="6100" kern="1200">
                <a:solidFill>
                  <a:schemeClr val="tx1"/>
                </a:solidFill>
                <a:latin typeface="+mn-lt"/>
                <a:ea typeface="+mn-ea"/>
                <a:cs typeface="+mn-cs"/>
              </a:defRPr>
            </a:lvl8pPr>
            <a:lvl9pPr marL="12540155" algn="l" defTabSz="3135038" rtl="0" eaLnBrk="1" latinLnBrk="0" hangingPunct="1">
              <a:defRPr sz="6100" kern="1200">
                <a:solidFill>
                  <a:schemeClr val="tx1"/>
                </a:solidFill>
                <a:latin typeface="+mn-lt"/>
                <a:ea typeface="+mn-ea"/>
                <a:cs typeface="+mn-cs"/>
              </a:defRPr>
            </a:lvl9pPr>
          </a:lstStyle>
          <a:p>
            <a:pPr>
              <a:lnSpc>
                <a:spcPct val="150000"/>
              </a:lnSpc>
            </a:pPr>
            <a:r>
              <a:rPr lang="en-US" sz="2000" b="1" dirty="0">
                <a:solidFill>
                  <a:prstClr val="black"/>
                </a:solidFill>
                <a:latin typeface="Arial" pitchFamily="34" charset="0"/>
                <a:cs typeface="Arial" pitchFamily="34" charset="0"/>
              </a:rPr>
              <a:t>Garvey influenced black leaders in several countries. Persons such as Jomo Kenyatta, Pan-</a:t>
            </a:r>
            <a:r>
              <a:rPr lang="en-US" sz="2000" b="1" dirty="0" err="1">
                <a:solidFill>
                  <a:prstClr val="black"/>
                </a:solidFill>
                <a:latin typeface="Arial" pitchFamily="34" charset="0"/>
                <a:cs typeface="Arial" pitchFamily="34" charset="0"/>
              </a:rPr>
              <a:t>Africanist</a:t>
            </a:r>
            <a:r>
              <a:rPr lang="en-US" sz="2000" b="1" dirty="0">
                <a:solidFill>
                  <a:prstClr val="black"/>
                </a:solidFill>
                <a:latin typeface="Arial" pitchFamily="34" charset="0"/>
                <a:cs typeface="Arial" pitchFamily="34" charset="0"/>
              </a:rPr>
              <a:t> and first president of Kenya and Kwame Nkrumah, first president of independent Ghana, testified to the influence which Garvey had on them.  Nkrumah’s tribute to Garvey was symbolized by the inclusion of Garvey’s black star insignia in the new flag of the free Republic of Ghana. Malcolm X, Black Nationalist and a leader of the U.S. Civil Rights Movement proclaimed that it was “… Marcus Garvey’s philosophy of Pan-</a:t>
            </a:r>
            <a:r>
              <a:rPr lang="en-US" sz="2000" b="1" dirty="0" err="1">
                <a:solidFill>
                  <a:prstClr val="black"/>
                </a:solidFill>
                <a:latin typeface="Arial" pitchFamily="34" charset="0"/>
                <a:cs typeface="Arial" pitchFamily="34" charset="0"/>
              </a:rPr>
              <a:t>Africanism</a:t>
            </a:r>
            <a:r>
              <a:rPr lang="en-US" sz="2000" b="1" dirty="0">
                <a:solidFill>
                  <a:prstClr val="black"/>
                </a:solidFill>
                <a:latin typeface="Arial" pitchFamily="34" charset="0"/>
                <a:cs typeface="Arial" pitchFamily="34" charset="0"/>
              </a:rPr>
              <a:t> that initiated the entire freedom movement …”</a:t>
            </a:r>
            <a:endParaRPr lang="en-US" sz="2000" b="1" dirty="0">
              <a:latin typeface="Arial" pitchFamily="34" charset="0"/>
              <a:cs typeface="Arial" pitchFamily="34" charset="0"/>
            </a:endParaRPr>
          </a:p>
        </p:txBody>
      </p:sp>
      <p:sp>
        <p:nvSpPr>
          <p:cNvPr id="3" name="TextBox 2"/>
          <p:cNvSpPr txBox="1"/>
          <p:nvPr/>
        </p:nvSpPr>
        <p:spPr>
          <a:xfrm>
            <a:off x="2438400" y="76200"/>
            <a:ext cx="4495800" cy="769441"/>
          </a:xfrm>
          <a:prstGeom prst="rect">
            <a:avLst/>
          </a:prstGeom>
        </p:spPr>
        <p:style>
          <a:lnRef idx="1">
            <a:schemeClr val="dk1"/>
          </a:lnRef>
          <a:fillRef idx="3">
            <a:schemeClr val="dk1"/>
          </a:fillRef>
          <a:effectRef idx="2">
            <a:schemeClr val="dk1"/>
          </a:effectRef>
          <a:fontRef idx="minor">
            <a:schemeClr val="lt1"/>
          </a:fontRef>
        </p:style>
        <p:txBody>
          <a:bodyPr wrap="square" rtlCol="0">
            <a:spAutoFit/>
          </a:bodyPr>
          <a:lstStyle/>
          <a:p>
            <a:r>
              <a:rPr lang="en-JM" sz="4400" b="1" dirty="0"/>
              <a:t>GARVEY’S LEGACY</a:t>
            </a:r>
          </a:p>
        </p:txBody>
      </p:sp>
      <p:sp>
        <p:nvSpPr>
          <p:cNvPr id="4" name="Rectangle 3"/>
          <p:cNvSpPr/>
          <p:nvPr/>
        </p:nvSpPr>
        <p:spPr>
          <a:xfrm>
            <a:off x="76200" y="5152072"/>
            <a:ext cx="8915400" cy="1420325"/>
          </a:xfrm>
          <a:prstGeom prst="rect">
            <a:avLst/>
          </a:prstGeom>
          <a:solidFill>
            <a:srgbClr val="FFFF00">
              <a:alpha val="31000"/>
            </a:srgbClr>
          </a:solidFill>
        </p:spPr>
        <p:txBody>
          <a:bodyPr wrap="square">
            <a:spAutoFit/>
          </a:bodyPr>
          <a:lstStyle/>
          <a:p>
            <a:pPr>
              <a:lnSpc>
                <a:spcPct val="150000"/>
              </a:lnSpc>
              <a:buNone/>
            </a:pPr>
            <a:r>
              <a:rPr lang="en-US" sz="2000" b="1" dirty="0">
                <a:latin typeface="Arial" pitchFamily="34" charset="0"/>
                <a:cs typeface="Arial" pitchFamily="34" charset="0"/>
              </a:rPr>
              <a:t>Garvey supported the independence movement of India and Ireland.  He  inspirited Ho Chi Minh, father of Vietnam independence. Garvey’s words have also resonated with the Aborigines of Australia.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685800"/>
            <a:ext cx="8839200" cy="6093976"/>
          </a:xfrm>
          <a:prstGeom prst="rect">
            <a:avLst/>
          </a:prstGeom>
          <a:solidFill>
            <a:srgbClr val="FFFF00">
              <a:alpha val="46000"/>
            </a:srgbClr>
          </a:solidFill>
        </p:spPr>
        <p:txBody>
          <a:bodyPr wrap="square">
            <a:spAutoFit/>
          </a:bodyPr>
          <a:lstStyle/>
          <a:p>
            <a:pPr>
              <a:lnSpc>
                <a:spcPct val="150000"/>
              </a:lnSpc>
              <a:buNone/>
            </a:pPr>
            <a:r>
              <a:rPr lang="en-US" sz="2000" b="1" dirty="0">
                <a:latin typeface="Arial" pitchFamily="34" charset="0"/>
                <a:cs typeface="Arial" pitchFamily="34" charset="0"/>
              </a:rPr>
              <a:t>His</a:t>
            </a:r>
            <a:r>
              <a:rPr lang="x-none" sz="2000" b="1">
                <a:latin typeface="Arial" pitchFamily="34" charset="0"/>
                <a:cs typeface="Arial" pitchFamily="34" charset="0"/>
              </a:rPr>
              <a:t> teachings influence</a:t>
            </a:r>
            <a:r>
              <a:rPr lang="en-US" sz="2000" b="1" dirty="0">
                <a:latin typeface="Arial" pitchFamily="34" charset="0"/>
                <a:cs typeface="Arial" pitchFamily="34" charset="0"/>
              </a:rPr>
              <a:t>d</a:t>
            </a:r>
            <a:r>
              <a:rPr lang="x-none" sz="2000" b="1">
                <a:latin typeface="Arial" pitchFamily="34" charset="0"/>
                <a:cs typeface="Arial" pitchFamily="34" charset="0"/>
              </a:rPr>
              <a:t> the Rastafarian movement</a:t>
            </a:r>
            <a:r>
              <a:rPr lang="en-US" sz="2000" b="1" dirty="0">
                <a:latin typeface="Arial" pitchFamily="34" charset="0"/>
                <a:cs typeface="Arial" pitchFamily="34" charset="0"/>
              </a:rPr>
              <a:t>. </a:t>
            </a:r>
            <a:r>
              <a:rPr lang="x-none" sz="2000" b="1">
                <a:latin typeface="Arial" pitchFamily="34" charset="0"/>
                <a:cs typeface="Arial" pitchFamily="34" charset="0"/>
              </a:rPr>
              <a:t>Leonard Howell and Robert Hinds, two of the founders of the Rastafarian movement, were once UNIA members</a:t>
            </a:r>
            <a:r>
              <a:rPr lang="en-US" sz="2000" b="1" dirty="0">
                <a:latin typeface="Arial" pitchFamily="34" charset="0"/>
                <a:cs typeface="Arial" pitchFamily="34" charset="0"/>
              </a:rPr>
              <a:t>. </a:t>
            </a:r>
            <a:r>
              <a:rPr lang="x-none" sz="2000" b="1">
                <a:latin typeface="Arial" pitchFamily="34" charset="0"/>
                <a:cs typeface="Arial" pitchFamily="34" charset="0"/>
              </a:rPr>
              <a:t>The coronation of Haile Selassie in Ethiopia was perceived by many Rastafarians to have been the fulfillment of a Garvey prophecy concerning the coming of an African King</a:t>
            </a:r>
            <a:r>
              <a:rPr lang="en-US" sz="2000" b="1" dirty="0">
                <a:latin typeface="Arial" pitchFamily="34" charset="0"/>
                <a:cs typeface="Arial" pitchFamily="34" charset="0"/>
              </a:rPr>
              <a:t>.</a:t>
            </a:r>
            <a:endParaRPr lang="en-US" sz="1200" b="1" dirty="0">
              <a:latin typeface="Arial" pitchFamily="34" charset="0"/>
              <a:cs typeface="Arial" pitchFamily="34" charset="0"/>
            </a:endParaRPr>
          </a:p>
          <a:p>
            <a:pPr>
              <a:lnSpc>
                <a:spcPct val="150000"/>
              </a:lnSpc>
              <a:buNone/>
            </a:pPr>
            <a:r>
              <a:rPr lang="en-US" sz="2000" b="1" dirty="0">
                <a:latin typeface="Arial" pitchFamily="34" charset="0"/>
                <a:cs typeface="Arial" pitchFamily="34" charset="0"/>
              </a:rPr>
              <a:t>Garvey also has an inspiring influence on Jamaican music. Burning Spear (Winston Rodney) and the late Robert Nesta Marley were the main reggae emissaries to disseminate Garvey’s message.  Marley was one of the most potent messengers for Garvey’s “Africa for Africans” message. </a:t>
            </a:r>
          </a:p>
          <a:p>
            <a:pPr>
              <a:lnSpc>
                <a:spcPct val="150000"/>
              </a:lnSpc>
              <a:buNone/>
            </a:pPr>
            <a:r>
              <a:rPr lang="en-US" sz="2000" b="1" dirty="0">
                <a:latin typeface="Arial" pitchFamily="34" charset="0"/>
                <a:cs typeface="Arial" pitchFamily="34" charset="0"/>
              </a:rPr>
              <a:t>Garvey’s legacy has endured through the increase in racial pride among black people, the emphasis on education as the key to self reliance and economic development for the advancement of the race.</a:t>
            </a:r>
          </a:p>
        </p:txBody>
      </p:sp>
      <p:sp>
        <p:nvSpPr>
          <p:cNvPr id="5" name="TextBox 4"/>
          <p:cNvSpPr txBox="1"/>
          <p:nvPr/>
        </p:nvSpPr>
        <p:spPr>
          <a:xfrm>
            <a:off x="4343400" y="24825"/>
            <a:ext cx="4495800" cy="584775"/>
          </a:xfrm>
          <a:prstGeom prst="rect">
            <a:avLst/>
          </a:prstGeom>
        </p:spPr>
        <p:style>
          <a:lnRef idx="1">
            <a:schemeClr val="dk1"/>
          </a:lnRef>
          <a:fillRef idx="3">
            <a:schemeClr val="dk1"/>
          </a:fillRef>
          <a:effectRef idx="2">
            <a:schemeClr val="dk1"/>
          </a:effectRef>
          <a:fontRef idx="minor">
            <a:schemeClr val="lt1"/>
          </a:fontRef>
        </p:style>
        <p:txBody>
          <a:bodyPr wrap="square" rtlCol="0">
            <a:spAutoFit/>
          </a:bodyPr>
          <a:lstStyle/>
          <a:p>
            <a:r>
              <a:rPr lang="en-JM" sz="3200" b="1" dirty="0"/>
              <a:t>GARVEY’S LEGACY Cont’d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33400" y="914400"/>
            <a:ext cx="7467600" cy="369332"/>
          </a:xfrm>
          <a:prstGeom prst="rect">
            <a:avLst/>
          </a:prstGeom>
          <a:solidFill>
            <a:schemeClr val="tx1"/>
          </a:solidFill>
        </p:spPr>
        <p:style>
          <a:lnRef idx="1">
            <a:schemeClr val="dk1"/>
          </a:lnRef>
          <a:fillRef idx="3">
            <a:schemeClr val="dk1"/>
          </a:fillRef>
          <a:effectRef idx="2">
            <a:schemeClr val="dk1"/>
          </a:effectRef>
          <a:fontRef idx="minor">
            <a:schemeClr val="lt1"/>
          </a:fontRef>
        </p:style>
        <p:txBody>
          <a:bodyPr wrap="square" rtlCol="0">
            <a:spAutoFit/>
          </a:bodyPr>
          <a:lstStyle/>
          <a:p>
            <a:endParaRPr lang="en-JM" dirty="0">
              <a:solidFill>
                <a:schemeClr val="bg1"/>
              </a:solidFill>
            </a:endParaRPr>
          </a:p>
        </p:txBody>
      </p:sp>
      <p:sp>
        <p:nvSpPr>
          <p:cNvPr id="6" name="Rectangle 5"/>
          <p:cNvSpPr/>
          <p:nvPr/>
        </p:nvSpPr>
        <p:spPr>
          <a:xfrm>
            <a:off x="304800" y="5029200"/>
            <a:ext cx="8534400" cy="1754326"/>
          </a:xfrm>
          <a:prstGeom prst="rect">
            <a:avLst/>
          </a:prstGeom>
          <a:solidFill>
            <a:srgbClr val="92D050">
              <a:alpha val="76000"/>
            </a:srgbClr>
          </a:solidFill>
        </p:spPr>
        <p:txBody>
          <a:bodyPr wrap="square">
            <a:spAutoFit/>
          </a:bodyPr>
          <a:lstStyle/>
          <a:p>
            <a:pPr>
              <a:lnSpc>
                <a:spcPct val="150000"/>
              </a:lnSpc>
            </a:pPr>
            <a:r>
              <a:rPr lang="en-US" dirty="0">
                <a:latin typeface="Arial" pitchFamily="34" charset="0"/>
                <a:ea typeface="Calibri" pitchFamily="34" charset="0"/>
                <a:cs typeface="Arial" pitchFamily="34" charset="0"/>
              </a:rPr>
              <a:t>A </a:t>
            </a:r>
            <a:r>
              <a:rPr lang="en-US" b="1" dirty="0">
                <a:latin typeface="Arial" pitchFamily="34" charset="0"/>
                <a:ea typeface="Calibri" pitchFamily="34" charset="0"/>
                <a:cs typeface="Arial" pitchFamily="34" charset="0"/>
              </a:rPr>
              <a:t>bust was placed in the George VI Park (now National Heroes Park) in 1956;   In November 1964 the Jamaican Government brought Garvey’s body home from London and buried it in a shrine erected in his honour in National Heroes Park;  He was the first named Jamaican National Hero; </a:t>
            </a:r>
            <a:endParaRPr lang="en-JM" b="1" dirty="0">
              <a:latin typeface="Arial" pitchFamily="34" charset="0"/>
              <a:cs typeface="Arial" pitchFamily="34" charset="0"/>
            </a:endParaRPr>
          </a:p>
        </p:txBody>
      </p:sp>
      <p:sp>
        <p:nvSpPr>
          <p:cNvPr id="5" name="TextBox 4"/>
          <p:cNvSpPr txBox="1"/>
          <p:nvPr/>
        </p:nvSpPr>
        <p:spPr>
          <a:xfrm>
            <a:off x="762000" y="76200"/>
            <a:ext cx="7543800" cy="584775"/>
          </a:xfrm>
          <a:prstGeom prst="rect">
            <a:avLst/>
          </a:prstGeom>
        </p:spPr>
        <p:style>
          <a:lnRef idx="1">
            <a:schemeClr val="dk1"/>
          </a:lnRef>
          <a:fillRef idx="3">
            <a:schemeClr val="dk1"/>
          </a:fillRef>
          <a:effectRef idx="2">
            <a:schemeClr val="dk1"/>
          </a:effectRef>
          <a:fontRef idx="minor">
            <a:schemeClr val="lt1"/>
          </a:fontRef>
        </p:style>
        <p:txBody>
          <a:bodyPr wrap="square" rtlCol="0">
            <a:spAutoFit/>
          </a:bodyPr>
          <a:lstStyle/>
          <a:p>
            <a:r>
              <a:rPr lang="en-JM" sz="3200" b="1" dirty="0">
                <a:latin typeface="Arial" pitchFamily="34" charset="0"/>
                <a:cs typeface="Arial" pitchFamily="34" charset="0"/>
              </a:rPr>
              <a:t>MARCUS GARVEY - NATIONAL HERO</a:t>
            </a:r>
          </a:p>
        </p:txBody>
      </p:sp>
      <p:sp>
        <p:nvSpPr>
          <p:cNvPr id="8193" name="Rectangle 1"/>
          <p:cNvSpPr>
            <a:spLocks noChangeArrowheads="1"/>
          </p:cNvSpPr>
          <p:nvPr/>
        </p:nvSpPr>
        <p:spPr bwMode="auto">
          <a:xfrm>
            <a:off x="304800" y="838200"/>
            <a:ext cx="8534400" cy="3485570"/>
          </a:xfrm>
          <a:prstGeom prst="rect">
            <a:avLst/>
          </a:prstGeom>
          <a:solidFill>
            <a:srgbClr val="FFFF00">
              <a:alpha val="82000"/>
            </a:srgbClr>
          </a:solidFill>
          <a:ln w="9525">
            <a:solidFill>
              <a:schemeClr val="tx1"/>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tab pos="457200" algn="l"/>
              </a:tabLst>
            </a:pPr>
            <a:r>
              <a:rPr kumimoji="0" lang="en-US" b="1" i="0" u="none" strike="noStrike" cap="none" normalizeH="0" baseline="0" dirty="0">
                <a:ln>
                  <a:noFill/>
                </a:ln>
                <a:solidFill>
                  <a:schemeClr val="tx1"/>
                </a:solidFill>
                <a:effectLst/>
                <a:latin typeface="Calibri" pitchFamily="34" charset="0"/>
                <a:ea typeface="Calibri" pitchFamily="34" charset="0"/>
                <a:cs typeface="Times New Roman" pitchFamily="18" charset="0"/>
              </a:rPr>
              <a:t>  </a:t>
            </a:r>
            <a:r>
              <a:rPr kumimoji="0" lang="en-US" b="1" i="0" u="none" strike="noStrike" cap="none" normalizeH="0" baseline="0" dirty="0">
                <a:ln>
                  <a:noFill/>
                </a:ln>
                <a:solidFill>
                  <a:schemeClr val="tx1"/>
                </a:solidFill>
                <a:effectLst/>
                <a:latin typeface="Arial" pitchFamily="34" charset="0"/>
                <a:ea typeface="Calibri" pitchFamily="34" charset="0"/>
                <a:cs typeface="Arial" pitchFamily="34" charset="0"/>
              </a:rPr>
              <a:t>World-wide Marcus Garvey has been immortalized in several ways:</a:t>
            </a:r>
            <a:endParaRPr kumimoji="0" lang="en-JM"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Char char="•"/>
              <a:tabLst>
                <a:tab pos="457200" algn="l"/>
              </a:tabLst>
            </a:pPr>
            <a:r>
              <a:rPr kumimoji="0" lang="en-US" b="0" i="0" u="none" strike="noStrike" cap="none" normalizeH="0" baseline="0" dirty="0">
                <a:ln>
                  <a:noFill/>
                </a:ln>
                <a:solidFill>
                  <a:schemeClr val="tx1"/>
                </a:solidFill>
                <a:effectLst/>
                <a:latin typeface="Arial" pitchFamily="34" charset="0"/>
                <a:ea typeface="Calibri" pitchFamily="34" charset="0"/>
                <a:cs typeface="Arial" pitchFamily="34" charset="0"/>
              </a:rPr>
              <a:t>  </a:t>
            </a:r>
            <a:r>
              <a:rPr kumimoji="0" lang="en-US" b="1" i="0" u="none" strike="noStrike" cap="none" normalizeH="0" baseline="0" dirty="0">
                <a:ln>
                  <a:noFill/>
                </a:ln>
                <a:solidFill>
                  <a:schemeClr val="tx1"/>
                </a:solidFill>
                <a:effectLst/>
                <a:latin typeface="Arial" pitchFamily="34" charset="0"/>
                <a:ea typeface="Calibri" pitchFamily="34" charset="0"/>
                <a:cs typeface="Arial" pitchFamily="34" charset="0"/>
              </a:rPr>
              <a:t>Schools, colleges, highways and buildings in Africa,</a:t>
            </a:r>
          </a:p>
          <a:p>
            <a:pPr marL="0" marR="0" lvl="0" indent="0" algn="l" defTabSz="914400" rtl="0" eaLnBrk="0" fontAlgn="base" latinLnBrk="0" hangingPunct="0">
              <a:lnSpc>
                <a:spcPct val="150000"/>
              </a:lnSpc>
              <a:spcBef>
                <a:spcPct val="0"/>
              </a:spcBef>
              <a:spcAft>
                <a:spcPct val="0"/>
              </a:spcAft>
              <a:buClrTx/>
              <a:buSzTx/>
              <a:tabLst>
                <a:tab pos="457200" algn="l"/>
              </a:tabLst>
            </a:pPr>
            <a:r>
              <a:rPr lang="en-US" b="1" dirty="0">
                <a:latin typeface="Arial" pitchFamily="34" charset="0"/>
                <a:ea typeface="Calibri" pitchFamily="34" charset="0"/>
                <a:cs typeface="Arial" pitchFamily="34" charset="0"/>
              </a:rPr>
              <a:t>  </a:t>
            </a:r>
            <a:r>
              <a:rPr kumimoji="0" lang="en-US" b="1" i="0" u="none" strike="noStrike" cap="none" normalizeH="0" baseline="0" dirty="0">
                <a:ln>
                  <a:noFill/>
                </a:ln>
                <a:solidFill>
                  <a:schemeClr val="tx1"/>
                </a:solidFill>
                <a:effectLst/>
                <a:latin typeface="Arial" pitchFamily="34" charset="0"/>
                <a:ea typeface="Calibri" pitchFamily="34" charset="0"/>
                <a:cs typeface="Arial" pitchFamily="34" charset="0"/>
              </a:rPr>
              <a:t> Europe, the Caribbean and the United States have been</a:t>
            </a:r>
          </a:p>
          <a:p>
            <a:pPr marL="0" marR="0" lvl="0" indent="0" algn="l" defTabSz="914400" rtl="0" eaLnBrk="0" fontAlgn="base" latinLnBrk="0" hangingPunct="0">
              <a:lnSpc>
                <a:spcPct val="150000"/>
              </a:lnSpc>
              <a:spcBef>
                <a:spcPct val="0"/>
              </a:spcBef>
              <a:spcAft>
                <a:spcPct val="0"/>
              </a:spcAft>
              <a:buClrTx/>
              <a:buSzTx/>
              <a:tabLst>
                <a:tab pos="457200" algn="l"/>
              </a:tabLst>
            </a:pPr>
            <a:r>
              <a:rPr lang="en-US" b="1" dirty="0">
                <a:latin typeface="Arial" pitchFamily="34" charset="0"/>
                <a:ea typeface="Calibri" pitchFamily="34" charset="0"/>
                <a:cs typeface="Arial" pitchFamily="34" charset="0"/>
              </a:rPr>
              <a:t>   </a:t>
            </a:r>
            <a:r>
              <a:rPr kumimoji="0" lang="en-US" b="1" i="0" u="none" strike="noStrike" cap="none" normalizeH="0" baseline="0" dirty="0">
                <a:ln>
                  <a:noFill/>
                </a:ln>
                <a:solidFill>
                  <a:schemeClr val="tx1"/>
                </a:solidFill>
                <a:effectLst/>
                <a:latin typeface="Arial" pitchFamily="34" charset="0"/>
                <a:ea typeface="Calibri" pitchFamily="34" charset="0"/>
                <a:cs typeface="Arial" pitchFamily="34" charset="0"/>
              </a:rPr>
              <a:t>named for Garvey;</a:t>
            </a:r>
          </a:p>
          <a:p>
            <a:pPr marL="0" marR="0" lvl="0" indent="0" algn="l" defTabSz="914400" rtl="0" eaLnBrk="0" fontAlgn="base" latinLnBrk="0" hangingPunct="0">
              <a:lnSpc>
                <a:spcPct val="150000"/>
              </a:lnSpc>
              <a:spcBef>
                <a:spcPct val="0"/>
              </a:spcBef>
              <a:spcAft>
                <a:spcPct val="0"/>
              </a:spcAft>
              <a:buClrTx/>
              <a:buSzTx/>
              <a:tabLst>
                <a:tab pos="457200" algn="l"/>
              </a:tabLst>
            </a:pPr>
            <a:endParaRPr kumimoji="0" lang="en-JM" sz="200" b="1"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Char char="•"/>
              <a:tabLst>
                <a:tab pos="457200" algn="l"/>
              </a:tabLst>
            </a:pPr>
            <a:r>
              <a:rPr kumimoji="0" lang="en-US" b="1" i="0" u="none" strike="noStrike" cap="none" normalizeH="0" baseline="0" dirty="0">
                <a:ln>
                  <a:noFill/>
                </a:ln>
                <a:solidFill>
                  <a:schemeClr val="tx1"/>
                </a:solidFill>
                <a:effectLst/>
                <a:latin typeface="Arial" pitchFamily="34" charset="0"/>
                <a:ea typeface="Calibri" pitchFamily="34" charset="0"/>
                <a:cs typeface="Arial" pitchFamily="34" charset="0"/>
              </a:rPr>
              <a:t>  The UNIA’s red, black and green flag was adopted as the Black</a:t>
            </a:r>
            <a:r>
              <a:rPr lang="en-US" b="1" dirty="0">
                <a:latin typeface="Arial" pitchFamily="34" charset="0"/>
                <a:ea typeface="Calibri" pitchFamily="34" charset="0"/>
                <a:cs typeface="Arial" pitchFamily="34" charset="0"/>
              </a:rPr>
              <a:t> </a:t>
            </a:r>
            <a:r>
              <a:rPr kumimoji="0" lang="en-US" b="1" i="0" u="none" strike="noStrike" cap="none" normalizeH="0" baseline="0" dirty="0">
                <a:ln>
                  <a:noFill/>
                </a:ln>
                <a:solidFill>
                  <a:schemeClr val="tx1"/>
                </a:solidFill>
                <a:effectLst/>
                <a:latin typeface="Arial" pitchFamily="34" charset="0"/>
                <a:ea typeface="Calibri" pitchFamily="34" charset="0"/>
                <a:cs typeface="Arial" pitchFamily="34" charset="0"/>
              </a:rPr>
              <a:t>Liberation</a:t>
            </a:r>
          </a:p>
          <a:p>
            <a:pPr marL="0" marR="0" lvl="0" indent="0" algn="l" defTabSz="914400" rtl="0" eaLnBrk="0" fontAlgn="base" latinLnBrk="0" hangingPunct="0">
              <a:lnSpc>
                <a:spcPct val="150000"/>
              </a:lnSpc>
              <a:spcBef>
                <a:spcPct val="0"/>
              </a:spcBef>
              <a:spcAft>
                <a:spcPct val="0"/>
              </a:spcAft>
              <a:buClrTx/>
              <a:buSzTx/>
              <a:tabLst>
                <a:tab pos="457200" algn="l"/>
              </a:tabLst>
            </a:pPr>
            <a:r>
              <a:rPr lang="en-US" b="1" dirty="0">
                <a:latin typeface="Arial" pitchFamily="34" charset="0"/>
                <a:ea typeface="Calibri" pitchFamily="34" charset="0"/>
                <a:cs typeface="Arial" pitchFamily="34" charset="0"/>
              </a:rPr>
              <a:t>    </a:t>
            </a:r>
            <a:r>
              <a:rPr kumimoji="0" lang="en-US" b="1" i="0" u="none" strike="noStrike" cap="none" normalizeH="0" baseline="0" dirty="0">
                <a:ln>
                  <a:noFill/>
                </a:ln>
                <a:solidFill>
                  <a:schemeClr val="tx1"/>
                </a:solidFill>
                <a:effectLst/>
                <a:latin typeface="Arial" pitchFamily="34" charset="0"/>
                <a:ea typeface="Calibri" pitchFamily="34" charset="0"/>
                <a:cs typeface="Arial" pitchFamily="34" charset="0"/>
              </a:rPr>
              <a:t>flag;</a:t>
            </a:r>
          </a:p>
          <a:p>
            <a:pPr marL="0" marR="0" lvl="0" indent="0" algn="l" defTabSz="914400" rtl="0" eaLnBrk="0" fontAlgn="base" latinLnBrk="0" hangingPunct="0">
              <a:lnSpc>
                <a:spcPct val="150000"/>
              </a:lnSpc>
              <a:spcBef>
                <a:spcPct val="0"/>
              </a:spcBef>
              <a:spcAft>
                <a:spcPct val="0"/>
              </a:spcAft>
              <a:buClrTx/>
              <a:buSzTx/>
              <a:tabLst>
                <a:tab pos="457200" algn="l"/>
              </a:tabLst>
            </a:pPr>
            <a:endParaRPr kumimoji="0" lang="en-JM" sz="100" b="1"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Char char="•"/>
              <a:tabLst>
                <a:tab pos="457200" algn="l"/>
              </a:tabLst>
            </a:pPr>
            <a:r>
              <a:rPr kumimoji="0" lang="en-US" b="1" i="0" u="none" strike="noStrike" cap="none" normalizeH="0" baseline="0" dirty="0">
                <a:ln>
                  <a:noFill/>
                </a:ln>
                <a:solidFill>
                  <a:schemeClr val="tx1"/>
                </a:solidFill>
                <a:effectLst/>
                <a:latin typeface="Arial" pitchFamily="34" charset="0"/>
                <a:ea typeface="Calibri" pitchFamily="34" charset="0"/>
                <a:cs typeface="Arial" pitchFamily="34" charset="0"/>
              </a:rPr>
              <a:t>A bust of Garvey was unveiled at the Organization of American States’ Hall</a:t>
            </a:r>
          </a:p>
          <a:p>
            <a:pPr marL="0" marR="0" lvl="0" indent="0" algn="l" defTabSz="914400" rtl="0" eaLnBrk="0" fontAlgn="base" latinLnBrk="0" hangingPunct="0">
              <a:lnSpc>
                <a:spcPct val="150000"/>
              </a:lnSpc>
              <a:spcBef>
                <a:spcPct val="0"/>
              </a:spcBef>
              <a:spcAft>
                <a:spcPct val="0"/>
              </a:spcAft>
              <a:buClrTx/>
              <a:buSzTx/>
              <a:tabLst>
                <a:tab pos="457200" algn="l"/>
              </a:tabLst>
            </a:pPr>
            <a:r>
              <a:rPr lang="en-US" b="1" dirty="0">
                <a:latin typeface="Arial" pitchFamily="34" charset="0"/>
                <a:ea typeface="Calibri" pitchFamily="34" charset="0"/>
                <a:cs typeface="Arial" pitchFamily="34" charset="0"/>
              </a:rPr>
              <a:t> </a:t>
            </a:r>
            <a:r>
              <a:rPr kumimoji="0" lang="en-US" b="1" i="0" u="none" strike="noStrike" cap="none" normalizeH="0" baseline="0" dirty="0">
                <a:ln>
                  <a:noFill/>
                </a:ln>
                <a:solidFill>
                  <a:schemeClr val="tx1"/>
                </a:solidFill>
                <a:effectLst/>
                <a:latin typeface="Arial" pitchFamily="34" charset="0"/>
                <a:ea typeface="Calibri" pitchFamily="34" charset="0"/>
                <a:cs typeface="Arial" pitchFamily="34" charset="0"/>
              </a:rPr>
              <a:t>of the Americas, in 1980.</a:t>
            </a:r>
            <a:endParaRPr kumimoji="0" lang="en-JM" b="1" i="0" u="none" strike="noStrike" cap="none" normalizeH="0" baseline="0" dirty="0">
              <a:ln>
                <a:noFill/>
              </a:ln>
              <a:solidFill>
                <a:schemeClr val="tx1"/>
              </a:solidFill>
              <a:effectLst/>
              <a:latin typeface="Arial" pitchFamily="34" charset="0"/>
              <a:cs typeface="Arial" pitchFamily="34" charset="0"/>
            </a:endParaRPr>
          </a:p>
        </p:txBody>
      </p:sp>
      <p:sp>
        <p:nvSpPr>
          <p:cNvPr id="4" name="Rectangle 3"/>
          <p:cNvSpPr/>
          <p:nvPr/>
        </p:nvSpPr>
        <p:spPr>
          <a:xfrm>
            <a:off x="228600" y="4572000"/>
            <a:ext cx="4191000" cy="400110"/>
          </a:xfrm>
          <a:prstGeom prst="rect">
            <a:avLst/>
          </a:prstGeom>
        </p:spPr>
        <p:style>
          <a:lnRef idx="1">
            <a:schemeClr val="dk1"/>
          </a:lnRef>
          <a:fillRef idx="3">
            <a:schemeClr val="dk1"/>
          </a:fillRef>
          <a:effectRef idx="2">
            <a:schemeClr val="dk1"/>
          </a:effectRef>
          <a:fontRef idx="minor">
            <a:schemeClr val="lt1"/>
          </a:fontRef>
        </p:style>
        <p:txBody>
          <a:bodyPr wrap="square">
            <a:spAutoFit/>
          </a:bodyPr>
          <a:lstStyle/>
          <a:p>
            <a:pPr lvl="0" eaLnBrk="0" fontAlgn="base" hangingPunct="0">
              <a:spcBef>
                <a:spcPct val="0"/>
              </a:spcBef>
              <a:spcAft>
                <a:spcPct val="0"/>
              </a:spcAft>
              <a:tabLst>
                <a:tab pos="457200" algn="l"/>
              </a:tabLst>
            </a:pPr>
            <a:r>
              <a:rPr lang="en-US" sz="2000" b="1" dirty="0">
                <a:latin typeface="Calibri" pitchFamily="34" charset="0"/>
                <a:ea typeface="Calibri" pitchFamily="34" charset="0"/>
                <a:cs typeface="Times New Roman" pitchFamily="18" charset="0"/>
              </a:rPr>
              <a:t>Jamaica has honoured Garvey as well:</a:t>
            </a:r>
            <a:endParaRPr lang="en-JM" sz="2000" dirty="0">
              <a:latin typeface="Arial" pitchFamily="34" charset="0"/>
              <a:cs typeface="Arial"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219200"/>
            <a:ext cx="8763000" cy="5488682"/>
          </a:xfrm>
          <a:prstGeom prst="rect">
            <a:avLst/>
          </a:prstGeom>
          <a:solidFill>
            <a:srgbClr val="FFFF00">
              <a:alpha val="50000"/>
            </a:srgbClr>
          </a:solidFill>
        </p:spPr>
        <p:txBody>
          <a:bodyPr wrap="square">
            <a:spAutoFit/>
          </a:bodyPr>
          <a:lstStyle/>
          <a:p>
            <a:pPr lvl="0" eaLnBrk="0" fontAlgn="base" hangingPunct="0">
              <a:lnSpc>
                <a:spcPct val="150000"/>
              </a:lnSpc>
              <a:spcBef>
                <a:spcPct val="0"/>
              </a:spcBef>
              <a:spcAft>
                <a:spcPct val="0"/>
              </a:spcAft>
              <a:tabLst>
                <a:tab pos="457200" algn="l"/>
              </a:tabLst>
            </a:pPr>
            <a:r>
              <a:rPr lang="en-US" sz="2000" dirty="0">
                <a:latin typeface="Calibri" pitchFamily="34" charset="0"/>
                <a:ea typeface="Calibri" pitchFamily="34" charset="0"/>
                <a:cs typeface="Times New Roman" pitchFamily="18" charset="0"/>
              </a:rPr>
              <a:t> </a:t>
            </a:r>
            <a:r>
              <a:rPr lang="en-US" sz="2000" b="1" dirty="0">
                <a:latin typeface="Calibri" pitchFamily="34" charset="0"/>
                <a:ea typeface="Calibri" pitchFamily="34" charset="0"/>
                <a:cs typeface="Times New Roman" pitchFamily="18" charset="0"/>
              </a:rPr>
              <a:t>In </a:t>
            </a:r>
            <a:r>
              <a:rPr lang="en-US" b="1" dirty="0">
                <a:latin typeface="Arial" pitchFamily="34" charset="0"/>
                <a:ea typeface="Calibri" pitchFamily="34" charset="0"/>
                <a:cs typeface="Arial" pitchFamily="34" charset="0"/>
              </a:rPr>
              <a:t>1968, the Jamaican government offered a prize in the name of Marcus Garvey to observe the International Human Rights Year.  This was awarded posthumously to Martin Luther King Jnr.;  A scholarship has been named in his honour; Marcus Garvey Technical High School in St. Ann, Garvey </a:t>
            </a:r>
            <a:r>
              <a:rPr lang="en-US" b="1" dirty="0" err="1">
                <a:latin typeface="Arial" pitchFamily="34" charset="0"/>
                <a:ea typeface="Calibri" pitchFamily="34" charset="0"/>
                <a:cs typeface="Arial" pitchFamily="34" charset="0"/>
              </a:rPr>
              <a:t>Maceo</a:t>
            </a:r>
            <a:r>
              <a:rPr lang="en-US" b="1" dirty="0">
                <a:latin typeface="Arial" pitchFamily="34" charset="0"/>
                <a:ea typeface="Calibri" pitchFamily="34" charset="0"/>
                <a:cs typeface="Arial" pitchFamily="34" charset="0"/>
              </a:rPr>
              <a:t> High School in Clarendon and a highway in Kingston all bear his name.  Jamaica’s Fifty Cents coin carries his image; In 1973, the first International Seminar on Marcus  Garvey was held in Kingston;  A life-sized statue of him, sculpted by Alvin Marriot and unveiled in 1976, stands in front of the St. Ann Parish Library in Lawrence Park, St. Ann’s Bay;  His birthday is observed annually as a civic reception in St. Ann’s Bay;  In 1978 the Ministry of Foreign Affairs Building was renamed the Marcus Garvey Building;  Many Jamaican poets have written about Garvey and his name appears in several songs composed by reggae artistes.</a:t>
            </a:r>
            <a:endParaRPr lang="en-JM" b="1" dirty="0">
              <a:latin typeface="Arial" pitchFamily="34" charset="0"/>
              <a:cs typeface="Arial" pitchFamily="34" charset="0"/>
            </a:endParaRPr>
          </a:p>
        </p:txBody>
      </p:sp>
      <p:sp>
        <p:nvSpPr>
          <p:cNvPr id="6" name="TextBox 5"/>
          <p:cNvSpPr txBox="1"/>
          <p:nvPr/>
        </p:nvSpPr>
        <p:spPr>
          <a:xfrm>
            <a:off x="1752600" y="76200"/>
            <a:ext cx="7239000" cy="954107"/>
          </a:xfrm>
          <a:prstGeom prst="rect">
            <a:avLst/>
          </a:prstGeom>
        </p:spPr>
        <p:style>
          <a:lnRef idx="1">
            <a:schemeClr val="dk1"/>
          </a:lnRef>
          <a:fillRef idx="3">
            <a:schemeClr val="dk1"/>
          </a:fillRef>
          <a:effectRef idx="2">
            <a:schemeClr val="dk1"/>
          </a:effectRef>
          <a:fontRef idx="minor">
            <a:schemeClr val="lt1"/>
          </a:fontRef>
        </p:style>
        <p:txBody>
          <a:bodyPr wrap="square" rtlCol="0">
            <a:spAutoFit/>
          </a:bodyPr>
          <a:lstStyle/>
          <a:p>
            <a:pPr algn="ctr"/>
            <a:r>
              <a:rPr lang="en-JM" sz="2800" b="1" dirty="0">
                <a:latin typeface="Arial" pitchFamily="34" charset="0"/>
                <a:cs typeface="Arial" pitchFamily="34" charset="0"/>
              </a:rPr>
              <a:t>MARCUS GARVEY - NATIONAL HERO Cont’d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0" y="71675"/>
            <a:ext cx="9194801" cy="6786325"/>
            <a:chOff x="0" y="71675"/>
            <a:chExt cx="9194801" cy="6786325"/>
          </a:xfrm>
        </p:grpSpPr>
        <p:pic>
          <p:nvPicPr>
            <p:cNvPr id="1029" name="Picture 5"/>
            <p:cNvPicPr>
              <a:picLocks noChangeAspect="1" noChangeArrowheads="1"/>
            </p:cNvPicPr>
            <p:nvPr/>
          </p:nvPicPr>
          <p:blipFill>
            <a:blip r:embed="rId2" cstate="print"/>
            <a:srcRect/>
            <a:stretch>
              <a:fillRect/>
            </a:stretch>
          </p:blipFill>
          <p:spPr bwMode="auto">
            <a:xfrm>
              <a:off x="0" y="381000"/>
              <a:ext cx="3124200" cy="6400800"/>
            </a:xfrm>
            <a:prstGeom prst="rect">
              <a:avLst/>
            </a:prstGeom>
            <a:ln>
              <a:noFill/>
            </a:ln>
            <a:effectLst>
              <a:softEdge rad="112500"/>
            </a:effectLst>
          </p:spPr>
        </p:pic>
        <p:pic>
          <p:nvPicPr>
            <p:cNvPr id="1030" name="Picture 6"/>
            <p:cNvPicPr>
              <a:picLocks noChangeAspect="1" noChangeArrowheads="1"/>
            </p:cNvPicPr>
            <p:nvPr/>
          </p:nvPicPr>
          <p:blipFill>
            <a:blip r:embed="rId3" cstate="print"/>
            <a:srcRect/>
            <a:stretch>
              <a:fillRect/>
            </a:stretch>
          </p:blipFill>
          <p:spPr bwMode="auto">
            <a:xfrm>
              <a:off x="3048000" y="139460"/>
              <a:ext cx="3398271" cy="3975340"/>
            </a:xfrm>
            <a:prstGeom prst="rect">
              <a:avLst/>
            </a:prstGeom>
            <a:ln>
              <a:noFill/>
            </a:ln>
            <a:effectLst>
              <a:softEdge rad="112500"/>
            </a:effectLst>
          </p:spPr>
        </p:pic>
        <p:pic>
          <p:nvPicPr>
            <p:cNvPr id="1031" name="Picture 7"/>
            <p:cNvPicPr>
              <a:picLocks noChangeAspect="1" noChangeArrowheads="1"/>
            </p:cNvPicPr>
            <p:nvPr/>
          </p:nvPicPr>
          <p:blipFill>
            <a:blip r:embed="rId4" cstate="print"/>
            <a:srcRect/>
            <a:stretch>
              <a:fillRect/>
            </a:stretch>
          </p:blipFill>
          <p:spPr bwMode="auto">
            <a:xfrm>
              <a:off x="6324600" y="71675"/>
              <a:ext cx="2819400" cy="3585925"/>
            </a:xfrm>
            <a:prstGeom prst="rect">
              <a:avLst/>
            </a:prstGeom>
            <a:ln>
              <a:noFill/>
            </a:ln>
            <a:effectLst>
              <a:softEdge rad="112500"/>
            </a:effectLst>
          </p:spPr>
        </p:pic>
        <p:pic>
          <p:nvPicPr>
            <p:cNvPr id="1032" name="Picture 8"/>
            <p:cNvPicPr>
              <a:picLocks noChangeAspect="1" noChangeArrowheads="1"/>
            </p:cNvPicPr>
            <p:nvPr/>
          </p:nvPicPr>
          <p:blipFill>
            <a:blip r:embed="rId5" cstate="print"/>
            <a:srcRect/>
            <a:stretch>
              <a:fillRect/>
            </a:stretch>
          </p:blipFill>
          <p:spPr bwMode="auto">
            <a:xfrm>
              <a:off x="3124199" y="4038600"/>
              <a:ext cx="3276601" cy="2819400"/>
            </a:xfrm>
            <a:prstGeom prst="rect">
              <a:avLst/>
            </a:prstGeom>
            <a:ln>
              <a:noFill/>
            </a:ln>
            <a:effectLst>
              <a:softEdge rad="112500"/>
            </a:effectLst>
          </p:spPr>
        </p:pic>
        <p:pic>
          <p:nvPicPr>
            <p:cNvPr id="1033" name="Picture 9"/>
            <p:cNvPicPr>
              <a:picLocks noChangeAspect="1" noChangeArrowheads="1"/>
            </p:cNvPicPr>
            <p:nvPr/>
          </p:nvPicPr>
          <p:blipFill>
            <a:blip r:embed="rId6" cstate="print"/>
            <a:srcRect/>
            <a:stretch>
              <a:fillRect/>
            </a:stretch>
          </p:blipFill>
          <p:spPr bwMode="auto">
            <a:xfrm>
              <a:off x="6400801" y="3505200"/>
              <a:ext cx="2794000" cy="3352800"/>
            </a:xfrm>
            <a:prstGeom prst="rect">
              <a:avLst/>
            </a:prstGeom>
            <a:ln>
              <a:noFill/>
            </a:ln>
            <a:effectLst>
              <a:softEdge rad="112500"/>
            </a:effectLst>
          </p:spPr>
        </p:pic>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21291815">
            <a:off x="228600" y="1219200"/>
            <a:ext cx="4267200" cy="92333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en-JM" dirty="0"/>
              <a:t>A people without the knowledge of their past history, origin and culture is like a tree without roots.</a:t>
            </a:r>
          </a:p>
        </p:txBody>
      </p:sp>
      <p:sp>
        <p:nvSpPr>
          <p:cNvPr id="3" name="Rectangle 2"/>
          <p:cNvSpPr/>
          <p:nvPr/>
        </p:nvSpPr>
        <p:spPr>
          <a:xfrm rot="20669391">
            <a:off x="304800" y="3048000"/>
            <a:ext cx="3810000" cy="92333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en-JM" dirty="0"/>
              <a:t>The Black skin is not a badge of shame, but rather a glorious symbol of national greatness.</a:t>
            </a:r>
          </a:p>
        </p:txBody>
      </p:sp>
      <p:sp>
        <p:nvSpPr>
          <p:cNvPr id="4" name="Rectangle 3"/>
          <p:cNvSpPr/>
          <p:nvPr/>
        </p:nvSpPr>
        <p:spPr>
          <a:xfrm rot="20631795">
            <a:off x="152400" y="4724400"/>
            <a:ext cx="4267200" cy="1477328"/>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en-JM" dirty="0"/>
              <a:t>God and Nature first made us what we are, and then out of our own created genius we make ourselves what we want to be. Follow always that great law. Let the sky and God be our limit and Eternity our measurement.</a:t>
            </a:r>
          </a:p>
        </p:txBody>
      </p:sp>
      <p:sp>
        <p:nvSpPr>
          <p:cNvPr id="5" name="Rectangle 4"/>
          <p:cNvSpPr/>
          <p:nvPr/>
        </p:nvSpPr>
        <p:spPr>
          <a:xfrm rot="536220">
            <a:off x="5410200" y="1143000"/>
            <a:ext cx="3352800" cy="92333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en-JM" dirty="0"/>
              <a:t>With confidence, you have won before you have started.</a:t>
            </a:r>
            <a:br>
              <a:rPr lang="en-JM" dirty="0"/>
            </a:br>
            <a:endParaRPr lang="en-JM" dirty="0"/>
          </a:p>
        </p:txBody>
      </p:sp>
      <p:sp>
        <p:nvSpPr>
          <p:cNvPr id="6" name="Rectangle 5"/>
          <p:cNvSpPr/>
          <p:nvPr/>
        </p:nvSpPr>
        <p:spPr>
          <a:xfrm rot="930797">
            <a:off x="5257800" y="3124200"/>
            <a:ext cx="3429000" cy="92333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en-JM" dirty="0"/>
              <a:t>Liberate the minds of men and ultimately you will liberate the bodies of men.</a:t>
            </a:r>
          </a:p>
        </p:txBody>
      </p:sp>
      <p:sp>
        <p:nvSpPr>
          <p:cNvPr id="7" name="Rectangle 6"/>
          <p:cNvSpPr/>
          <p:nvPr/>
        </p:nvSpPr>
        <p:spPr>
          <a:xfrm rot="842224">
            <a:off x="4800600" y="5029200"/>
            <a:ext cx="4191000" cy="120032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en-JM" dirty="0"/>
              <a:t>Our success educationally, industrially and politically is based upon the protection of a nation founded by ourselves. And the nation can be nowhere else but in Africa.</a:t>
            </a:r>
          </a:p>
        </p:txBody>
      </p:sp>
      <p:sp>
        <p:nvSpPr>
          <p:cNvPr id="8" name="TextBox 7"/>
          <p:cNvSpPr txBox="1"/>
          <p:nvPr/>
        </p:nvSpPr>
        <p:spPr>
          <a:xfrm>
            <a:off x="1600200" y="24825"/>
            <a:ext cx="5867400" cy="584775"/>
          </a:xfrm>
          <a:prstGeom prst="rect">
            <a:avLst/>
          </a:prstGeom>
        </p:spPr>
        <p:style>
          <a:lnRef idx="1">
            <a:schemeClr val="dk1"/>
          </a:lnRef>
          <a:fillRef idx="3">
            <a:schemeClr val="dk1"/>
          </a:fillRef>
          <a:effectRef idx="2">
            <a:schemeClr val="dk1"/>
          </a:effectRef>
          <a:fontRef idx="minor">
            <a:schemeClr val="lt1"/>
          </a:fontRef>
        </p:style>
        <p:txBody>
          <a:bodyPr wrap="square" rtlCol="0">
            <a:spAutoFit/>
          </a:bodyPr>
          <a:lstStyle/>
          <a:p>
            <a:pPr algn="ctr"/>
            <a:r>
              <a:rPr lang="en-JM" sz="3200" b="1" dirty="0"/>
              <a:t>QUOTES FROM MARCUS GARVEY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304800"/>
            <a:ext cx="8839200" cy="4651979"/>
          </a:xfrm>
          <a:prstGeom prst="rect">
            <a:avLst/>
          </a:prstGeom>
          <a:solidFill>
            <a:srgbClr val="FFFF00">
              <a:alpha val="72000"/>
            </a:srgbClr>
          </a:solidFill>
        </p:spPr>
        <p:txBody>
          <a:bodyPr wrap="square">
            <a:spAutoFit/>
          </a:bodyPr>
          <a:lstStyle/>
          <a:p>
            <a:pPr lvl="0" fontAlgn="base">
              <a:lnSpc>
                <a:spcPct val="150000"/>
              </a:lnSpc>
              <a:spcBef>
                <a:spcPct val="0"/>
              </a:spcBef>
              <a:spcAft>
                <a:spcPct val="0"/>
              </a:spcAft>
            </a:pPr>
            <a:r>
              <a:rPr lang="en-US" sz="2000" b="1" dirty="0">
                <a:solidFill>
                  <a:srgbClr val="000000"/>
                </a:solidFill>
                <a:latin typeface="Arial" pitchFamily="34" charset="0"/>
                <a:ea typeface="Times New Roman" pitchFamily="18" charset="0"/>
                <a:cs typeface="Arial" pitchFamily="34" charset="0"/>
              </a:rPr>
              <a:t>Garvey then moved to Port Maria, St. Mary, where he lived with relatives and worked at a printery and became au fait (</a:t>
            </a:r>
            <a:r>
              <a:rPr lang="en-JM" sz="2000" dirty="0"/>
              <a:t>being fully informed, well-versed)</a:t>
            </a:r>
            <a:r>
              <a:rPr lang="en-US" sz="2000" b="1" dirty="0">
                <a:solidFill>
                  <a:srgbClr val="000000"/>
                </a:solidFill>
                <a:latin typeface="Arial" pitchFamily="34" charset="0"/>
                <a:ea typeface="Times New Roman" pitchFamily="18" charset="0"/>
                <a:cs typeface="Arial" pitchFamily="34" charset="0"/>
              </a:rPr>
              <a:t> with the appalling living conditions of the labouring class. After this he relocated to Kingston in 1906. In Kingston, Garvey found work in the printing department at P.A. Benjamin Manufacturing Company. Although young he was rapidly promoted and was made master printer and foreman. </a:t>
            </a:r>
          </a:p>
          <a:p>
            <a:pPr lvl="0" fontAlgn="base">
              <a:lnSpc>
                <a:spcPct val="150000"/>
              </a:lnSpc>
              <a:spcBef>
                <a:spcPct val="0"/>
              </a:spcBef>
              <a:spcAft>
                <a:spcPct val="0"/>
              </a:spcAft>
            </a:pPr>
            <a:r>
              <a:rPr lang="en-US" sz="2000" b="1" dirty="0">
                <a:solidFill>
                  <a:srgbClr val="000000"/>
                </a:solidFill>
                <a:latin typeface="Arial" pitchFamily="34" charset="0"/>
                <a:ea typeface="Times New Roman" pitchFamily="18" charset="0"/>
                <a:cs typeface="Arial" pitchFamily="34" charset="0"/>
              </a:rPr>
              <a:t>He quickly involved himself in social reform, participating in the first Printers' Union strike in Jamaica in 1907 and in setting up the newspaper </a:t>
            </a:r>
            <a:r>
              <a:rPr lang="en-US" sz="2000" b="1" i="1" dirty="0">
                <a:solidFill>
                  <a:srgbClr val="000000"/>
                </a:solidFill>
                <a:latin typeface="Arial" pitchFamily="34" charset="0"/>
                <a:ea typeface="Times New Roman" pitchFamily="18" charset="0"/>
                <a:cs typeface="Arial" pitchFamily="34" charset="0"/>
              </a:rPr>
              <a:t>The Watchman. </a:t>
            </a:r>
            <a:endParaRPr lang="en-US" sz="4400" b="1" i="1" dirty="0">
              <a:latin typeface="Arial" pitchFamily="34" charset="0"/>
              <a:cs typeface="Arial" pitchFamily="34" charset="0"/>
            </a:endParaRPr>
          </a:p>
        </p:txBody>
      </p:sp>
      <p:pic>
        <p:nvPicPr>
          <p:cNvPr id="4098" name="Picture 2"/>
          <p:cNvPicPr>
            <a:picLocks noChangeAspect="1" noChangeArrowheads="1"/>
          </p:cNvPicPr>
          <p:nvPr/>
        </p:nvPicPr>
        <p:blipFill>
          <a:blip r:embed="rId2" cstate="print"/>
          <a:srcRect/>
          <a:stretch>
            <a:fillRect/>
          </a:stretch>
        </p:blipFill>
        <p:spPr bwMode="auto">
          <a:xfrm>
            <a:off x="3048000" y="3886200"/>
            <a:ext cx="4267201" cy="2971800"/>
          </a:xfrm>
          <a:prstGeom prst="ellipse">
            <a:avLst/>
          </a:prstGeom>
          <a:ln>
            <a:noFill/>
          </a:ln>
          <a:effectLst>
            <a:softEdge rad="112500"/>
          </a:effectLst>
        </p:spPr>
      </p:pic>
      <p:sp>
        <p:nvSpPr>
          <p:cNvPr id="21505" name="Rectangle 1"/>
          <p:cNvSpPr>
            <a:spLocks noChangeArrowheads="1"/>
          </p:cNvSpPr>
          <p:nvPr/>
        </p:nvSpPr>
        <p:spPr bwMode="auto">
          <a:xfrm>
            <a:off x="6477000" y="6553200"/>
            <a:ext cx="2590800" cy="230832"/>
          </a:xfrm>
          <a:prstGeom prst="rect">
            <a:avLst/>
          </a:prstGeom>
          <a:solidFill>
            <a:srgbClr val="92D050">
              <a:alpha val="59000"/>
            </a:srgbClr>
          </a:solidFill>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900" b="0" i="0" u="none" strike="noStrike" cap="none" normalizeH="0" baseline="0" dirty="0">
                <a:ln>
                  <a:noFill/>
                </a:ln>
                <a:solidFill>
                  <a:schemeClr val="tx1"/>
                </a:solidFill>
                <a:effectLst/>
                <a:latin typeface="Arial" pitchFamily="34" charset="0"/>
                <a:ea typeface="Times New Roman" pitchFamily="18" charset="0"/>
                <a:cs typeface="Arial" pitchFamily="34" charset="0"/>
              </a:rPr>
              <a:t>Source: http://www.swagga.com/marcus.htm</a:t>
            </a:r>
            <a:endParaRPr kumimoji="0" lang="en-GB" sz="16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30FE9-22C7-0613-E8CC-82DA515BAE59}"/>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252E15C2-A66B-E7ED-D69A-5E850ACE7D00}"/>
              </a:ext>
            </a:extLst>
          </p:cNvPr>
          <p:cNvSpPr/>
          <p:nvPr/>
        </p:nvSpPr>
        <p:spPr>
          <a:xfrm>
            <a:off x="152400" y="872490"/>
            <a:ext cx="8915400" cy="5539978"/>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endParaRPr lang="en-JM" b="1" dirty="0"/>
          </a:p>
          <a:p>
            <a:r>
              <a:rPr lang="en-JM" sz="2400" dirty="0"/>
              <a:t>1.  National Library of Jamaica. </a:t>
            </a:r>
            <a:r>
              <a:rPr lang="en-JM" sz="2400" i="1" dirty="0"/>
              <a:t>Marcus Mosiah Garvey Biography</a:t>
            </a:r>
            <a:r>
              <a:rPr lang="en-JM" sz="2400" dirty="0"/>
              <a:t>. https://nlj.gov.jm</a:t>
            </a:r>
          </a:p>
          <a:p>
            <a:r>
              <a:rPr lang="en-JM" sz="2400" dirty="0"/>
              <a:t>2.  Jamaica Information Service (JIS). </a:t>
            </a:r>
            <a:r>
              <a:rPr lang="en-JM" sz="2400" i="1" dirty="0"/>
              <a:t>Marcus Garvey: National Hero</a:t>
            </a:r>
            <a:r>
              <a:rPr lang="en-JM" sz="2400" dirty="0"/>
              <a:t>. https://jis.gov.jm</a:t>
            </a:r>
          </a:p>
          <a:p>
            <a:r>
              <a:rPr lang="en-JM" sz="2400" dirty="0"/>
              <a:t>3.  Encyclopaedia Britannica. </a:t>
            </a:r>
            <a:r>
              <a:rPr lang="en-JM" sz="2400" i="1" dirty="0"/>
              <a:t>Marcus Garvey</a:t>
            </a:r>
            <a:r>
              <a:rPr lang="en-JM" sz="2400" dirty="0"/>
              <a:t>. https://www.britannica.com/biography/Marcus-Garvey</a:t>
            </a:r>
          </a:p>
          <a:p>
            <a:r>
              <a:rPr lang="en-JM" sz="2400" dirty="0"/>
              <a:t>4.  UCLA. </a:t>
            </a:r>
            <a:r>
              <a:rPr lang="en-JM" sz="2400" i="1" dirty="0"/>
              <a:t>The Marcus Garvey and UNIA Papers Project</a:t>
            </a:r>
            <a:r>
              <a:rPr lang="en-JM" sz="2400" dirty="0"/>
              <a:t>. https://www.international.ucla.edu/garvey</a:t>
            </a:r>
          </a:p>
          <a:p>
            <a:r>
              <a:rPr lang="en-JM" sz="2400" dirty="0"/>
              <a:t>5.  PBS American Experience. </a:t>
            </a:r>
            <a:r>
              <a:rPr lang="en-JM" sz="2400" i="1" dirty="0"/>
              <a:t>Marcus Garvey</a:t>
            </a:r>
            <a:r>
              <a:rPr lang="en-JM" sz="2400" dirty="0"/>
              <a:t>. https://www.pbs.org</a:t>
            </a:r>
          </a:p>
          <a:p>
            <a:r>
              <a:rPr lang="en-JM" sz="2400" dirty="0"/>
              <a:t>Garvey, Amy Jacques (Ed.). </a:t>
            </a:r>
            <a:r>
              <a:rPr lang="en-JM" sz="2400" i="1" dirty="0"/>
              <a:t>The Philosophy and Opinions of Marcus Garvey</a:t>
            </a:r>
            <a:r>
              <a:rPr lang="en-JM" sz="2400" dirty="0"/>
              <a:t>.</a:t>
            </a:r>
          </a:p>
          <a:p>
            <a:r>
              <a:rPr lang="en-JM" sz="2400" dirty="0"/>
              <a:t>6.  National Archives and Records Administration (USA). Records relating to Marcus Garvey.</a:t>
            </a:r>
          </a:p>
          <a:p>
            <a:r>
              <a:rPr lang="en-JM" sz="2400" dirty="0"/>
              <a:t>7.  UNESCO. Resources on Pan-Africanism and Marcus Garvey.</a:t>
            </a:r>
            <a:endParaRPr lang="en-JM" sz="2400" dirty="0">
              <a:effectLst/>
            </a:endParaRPr>
          </a:p>
        </p:txBody>
      </p:sp>
      <p:sp>
        <p:nvSpPr>
          <p:cNvPr id="8" name="TextBox 7">
            <a:extLst>
              <a:ext uri="{FF2B5EF4-FFF2-40B4-BE49-F238E27FC236}">
                <a16:creationId xmlns:a16="http://schemas.microsoft.com/office/drawing/2014/main" id="{55263AAA-A64B-9E9E-D45D-D5991EAF4D9C}"/>
              </a:ext>
            </a:extLst>
          </p:cNvPr>
          <p:cNvSpPr txBox="1"/>
          <p:nvPr/>
        </p:nvSpPr>
        <p:spPr>
          <a:xfrm>
            <a:off x="1600200" y="24825"/>
            <a:ext cx="5867400" cy="584775"/>
          </a:xfrm>
          <a:prstGeom prst="rect">
            <a:avLst/>
          </a:prstGeom>
        </p:spPr>
        <p:style>
          <a:lnRef idx="1">
            <a:schemeClr val="dk1"/>
          </a:lnRef>
          <a:fillRef idx="3">
            <a:schemeClr val="dk1"/>
          </a:fillRef>
          <a:effectRef idx="2">
            <a:schemeClr val="dk1"/>
          </a:effectRef>
          <a:fontRef idx="minor">
            <a:schemeClr val="lt1"/>
          </a:fontRef>
        </p:style>
        <p:txBody>
          <a:bodyPr wrap="square" rtlCol="0">
            <a:spAutoFit/>
          </a:bodyPr>
          <a:lstStyle/>
          <a:p>
            <a:pPr algn="ctr"/>
            <a:r>
              <a:rPr lang="en-JM" sz="3200" b="1"/>
              <a:t>Exhibition Reference List</a:t>
            </a:r>
            <a:endParaRPr lang="en-JM" sz="3200" b="1" dirty="0"/>
          </a:p>
        </p:txBody>
      </p:sp>
    </p:spTree>
    <p:extLst>
      <p:ext uri="{BB962C8B-B14F-4D97-AF65-F5344CB8AC3E}">
        <p14:creationId xmlns:p14="http://schemas.microsoft.com/office/powerpoint/2010/main" val="1363025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303059" y="1250278"/>
            <a:ext cx="4648200" cy="5572679"/>
          </a:xfrm>
          <a:prstGeom prst="rect">
            <a:avLst/>
          </a:prstGeom>
          <a:solidFill>
            <a:srgbClr val="FFFF00">
              <a:alpha val="56000"/>
            </a:srgbClr>
          </a:solidFill>
        </p:spPr>
        <p:txBody>
          <a:bodyPr wrap="square">
            <a:spAutoFit/>
          </a:bodyPr>
          <a:lstStyle/>
          <a:p>
            <a:pPr>
              <a:lnSpc>
                <a:spcPct val="150000"/>
              </a:lnSpc>
            </a:pPr>
            <a:r>
              <a:rPr lang="en-US" sz="2400" b="1" dirty="0">
                <a:solidFill>
                  <a:srgbClr val="000000"/>
                </a:solidFill>
                <a:latin typeface="Arial" pitchFamily="34" charset="0"/>
                <a:ea typeface="Times New Roman" pitchFamily="18" charset="0"/>
                <a:cs typeface="Arial" pitchFamily="34" charset="0"/>
              </a:rPr>
              <a:t>Garvey left Jamaica in 1910, like many others at the time in search of better wages. His main </a:t>
            </a:r>
            <a:r>
              <a:rPr lang="en-US" sz="2400" b="1" dirty="0">
                <a:latin typeface="Arial" pitchFamily="34" charset="0"/>
                <a:ea typeface="Times New Roman" pitchFamily="18" charset="0"/>
                <a:cs typeface="Arial" pitchFamily="34" charset="0"/>
              </a:rPr>
              <a:t>plan </a:t>
            </a:r>
            <a:r>
              <a:rPr lang="en-US" sz="2400" b="1" dirty="0">
                <a:solidFill>
                  <a:srgbClr val="000000"/>
                </a:solidFill>
                <a:latin typeface="Arial" pitchFamily="34" charset="0"/>
                <a:ea typeface="Times New Roman" pitchFamily="18" charset="0"/>
                <a:cs typeface="Arial" pitchFamily="34" charset="0"/>
              </a:rPr>
              <a:t>at the time was to earn money to finance his projects. He visited Central and South America, gathering evidence that black people everywhere were victims of unfairness. </a:t>
            </a:r>
            <a:endParaRPr lang="en-JM" sz="2400" b="1" dirty="0"/>
          </a:p>
        </p:txBody>
      </p:sp>
      <p:sp>
        <p:nvSpPr>
          <p:cNvPr id="5" name="TextBox 4"/>
          <p:cNvSpPr txBox="1"/>
          <p:nvPr/>
        </p:nvSpPr>
        <p:spPr>
          <a:xfrm>
            <a:off x="2286000" y="304800"/>
            <a:ext cx="5029200" cy="830997"/>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JM" sz="4800" b="1" dirty="0"/>
              <a:t>HIS EARLY TRAVELS</a:t>
            </a:r>
          </a:p>
        </p:txBody>
      </p:sp>
      <p:grpSp>
        <p:nvGrpSpPr>
          <p:cNvPr id="9" name="Group 8"/>
          <p:cNvGrpSpPr/>
          <p:nvPr/>
        </p:nvGrpSpPr>
        <p:grpSpPr>
          <a:xfrm>
            <a:off x="152400" y="1250278"/>
            <a:ext cx="4114800" cy="5455321"/>
            <a:chOff x="157159" y="685800"/>
            <a:chExt cx="4060130" cy="6284956"/>
          </a:xfrm>
        </p:grpSpPr>
        <p:pic>
          <p:nvPicPr>
            <p:cNvPr id="2050" name="Picture 2"/>
            <p:cNvPicPr>
              <a:picLocks noChangeAspect="1" noChangeArrowheads="1"/>
            </p:cNvPicPr>
            <p:nvPr/>
          </p:nvPicPr>
          <p:blipFill>
            <a:blip r:embed="rId2" cstate="print"/>
            <a:srcRect/>
            <a:stretch>
              <a:fillRect/>
            </a:stretch>
          </p:blipFill>
          <p:spPr bwMode="auto">
            <a:xfrm>
              <a:off x="157159" y="685800"/>
              <a:ext cx="4060130" cy="3094566"/>
            </a:xfrm>
            <a:prstGeom prst="rect">
              <a:avLst/>
            </a:prstGeom>
            <a:ln>
              <a:noFill/>
            </a:ln>
            <a:effectLst>
              <a:softEdge rad="112500"/>
            </a:effectLst>
          </p:spPr>
        </p:pic>
        <p:pic>
          <p:nvPicPr>
            <p:cNvPr id="2051" name="Picture 3"/>
            <p:cNvPicPr>
              <a:picLocks noChangeAspect="1" noChangeArrowheads="1"/>
            </p:cNvPicPr>
            <p:nvPr/>
          </p:nvPicPr>
          <p:blipFill>
            <a:blip r:embed="rId3" cstate="print"/>
            <a:srcRect/>
            <a:stretch>
              <a:fillRect/>
            </a:stretch>
          </p:blipFill>
          <p:spPr bwMode="auto">
            <a:xfrm>
              <a:off x="157159" y="3586549"/>
              <a:ext cx="2214616" cy="3384207"/>
            </a:xfrm>
            <a:prstGeom prst="rect">
              <a:avLst/>
            </a:prstGeom>
            <a:ln>
              <a:noFill/>
            </a:ln>
            <a:effectLst>
              <a:softEdge rad="112500"/>
            </a:effectLst>
          </p:spPr>
        </p:pic>
        <p:pic>
          <p:nvPicPr>
            <p:cNvPr id="2053" name="Picture 5" descr="http://www.thejoggingpen.com/wp-content/uploads/2009/10/marcus-garvey-207x300.jpg"/>
            <p:cNvPicPr>
              <a:picLocks noChangeAspect="1" noChangeArrowheads="1"/>
            </p:cNvPicPr>
            <p:nvPr/>
          </p:nvPicPr>
          <p:blipFill>
            <a:blip r:embed="rId4" cstate="print"/>
            <a:srcRect/>
            <a:stretch>
              <a:fillRect/>
            </a:stretch>
          </p:blipFill>
          <p:spPr bwMode="auto">
            <a:xfrm>
              <a:off x="2209801" y="3667125"/>
              <a:ext cx="2007488" cy="3142477"/>
            </a:xfrm>
            <a:prstGeom prst="rect">
              <a:avLst/>
            </a:prstGeom>
            <a:ln>
              <a:noFill/>
            </a:ln>
            <a:effectLst>
              <a:softEdge rad="112500"/>
            </a:effectLst>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766608"/>
            <a:ext cx="9144000" cy="1938992"/>
          </a:xfrm>
          <a:prstGeom prst="rect">
            <a:avLst/>
          </a:prstGeom>
          <a:solidFill>
            <a:srgbClr val="FFFF00">
              <a:alpha val="67000"/>
            </a:srgbClr>
          </a:solidFill>
        </p:spPr>
        <p:txBody>
          <a:bodyPr wrap="square">
            <a:spAutoFit/>
          </a:bodyPr>
          <a:lstStyle/>
          <a:p>
            <a:pPr>
              <a:lnSpc>
                <a:spcPct val="150000"/>
              </a:lnSpc>
            </a:pPr>
            <a:r>
              <a:rPr lang="en-US" sz="2000" b="1" dirty="0">
                <a:solidFill>
                  <a:srgbClr val="000000"/>
                </a:solidFill>
                <a:latin typeface="Arial" pitchFamily="34" charset="0"/>
                <a:ea typeface="Times New Roman" pitchFamily="18" charset="0"/>
                <a:cs typeface="Arial" pitchFamily="34" charset="0"/>
              </a:rPr>
              <a:t>He visited the Panama Canal Zone and saw the conditions under which the West Indians lived and worked. He went to other places such as: Ecuador, Nicaragua, Honduras, Colombia and Venezuela. It was even more evident that blacks everywhere were experiencing great hardships.</a:t>
            </a:r>
            <a:endParaRPr lang="en-JM" sz="2000" b="1" dirty="0"/>
          </a:p>
        </p:txBody>
      </p:sp>
      <p:pic>
        <p:nvPicPr>
          <p:cNvPr id="5122" name="Picture 2"/>
          <p:cNvPicPr>
            <a:picLocks noChangeAspect="1" noChangeArrowheads="1"/>
          </p:cNvPicPr>
          <p:nvPr/>
        </p:nvPicPr>
        <p:blipFill>
          <a:blip r:embed="rId2" cstate="print"/>
          <a:srcRect/>
          <a:stretch>
            <a:fillRect/>
          </a:stretch>
        </p:blipFill>
        <p:spPr bwMode="auto">
          <a:xfrm>
            <a:off x="1143000" y="609600"/>
            <a:ext cx="6553200" cy="3886200"/>
          </a:xfrm>
          <a:prstGeom prst="rect">
            <a:avLst/>
          </a:prstGeom>
          <a:ln>
            <a:noFill/>
          </a:ln>
          <a:effectLst>
            <a:softEdge rad="112500"/>
          </a:effectLst>
        </p:spPr>
      </p:pic>
      <p:sp>
        <p:nvSpPr>
          <p:cNvPr id="4" name="TextBox 3"/>
          <p:cNvSpPr txBox="1"/>
          <p:nvPr/>
        </p:nvSpPr>
        <p:spPr>
          <a:xfrm>
            <a:off x="4191000" y="76200"/>
            <a:ext cx="4876800" cy="58477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JM" sz="3200" b="1" dirty="0"/>
              <a:t>HIS EARLY TRAVELS Cont’d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ChangeArrowheads="1"/>
          </p:cNvSpPr>
          <p:nvPr/>
        </p:nvSpPr>
        <p:spPr bwMode="auto">
          <a:xfrm>
            <a:off x="152400" y="733499"/>
            <a:ext cx="8839200" cy="3323987"/>
          </a:xfrm>
          <a:prstGeom prst="rect">
            <a:avLst/>
          </a:prstGeom>
          <a:solidFill>
            <a:srgbClr val="FFFF00">
              <a:alpha val="91000"/>
            </a:srgb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lnSpc>
                <a:spcPct val="150000"/>
              </a:lnSpc>
              <a:spcBef>
                <a:spcPct val="0"/>
              </a:spcBef>
              <a:spcAft>
                <a:spcPct val="0"/>
              </a:spcAft>
            </a:pPr>
            <a:r>
              <a:rPr kumimoji="0" lang="en-US" sz="2000" b="1" i="0" u="none" strike="noStrike" cap="none" normalizeH="0" baseline="0" dirty="0">
                <a:ln>
                  <a:noFill/>
                </a:ln>
                <a:solidFill>
                  <a:srgbClr val="000000"/>
                </a:solidFill>
                <a:effectLst/>
                <a:latin typeface="Arial" pitchFamily="34" charset="0"/>
                <a:ea typeface="Times New Roman" pitchFamily="18" charset="0"/>
                <a:cs typeface="Arial" pitchFamily="34" charset="0"/>
              </a:rPr>
              <a:t>Upon his return to Jamaica, he was very distressed at the situation in Central America, and appealed to Jamaica's colonial government to help improve the plight of West Indian workers in Central America. His appeal fell on deaf ears.</a:t>
            </a:r>
            <a:r>
              <a:rPr lang="en-US" sz="2000" b="1" dirty="0">
                <a:solidFill>
                  <a:srgbClr val="000000"/>
                </a:solidFill>
                <a:latin typeface="Arial" pitchFamily="34" charset="0"/>
                <a:ea typeface="Times New Roman" pitchFamily="18" charset="0"/>
                <a:cs typeface="Arial" pitchFamily="34" charset="0"/>
              </a:rPr>
              <a:t> These experiences, however  made Garvey more adamant. He began to lay the groundwork of the </a:t>
            </a:r>
            <a:r>
              <a:rPr lang="en-US" sz="2000" b="1" i="1" dirty="0">
                <a:solidFill>
                  <a:srgbClr val="000000"/>
                </a:solidFill>
                <a:latin typeface="Arial" pitchFamily="34" charset="0"/>
                <a:ea typeface="Times New Roman" pitchFamily="18" charset="0"/>
                <a:cs typeface="Arial" pitchFamily="34" charset="0"/>
              </a:rPr>
              <a:t>Universal </a:t>
            </a:r>
          </a:p>
          <a:p>
            <a:pPr fontAlgn="base">
              <a:lnSpc>
                <a:spcPct val="150000"/>
              </a:lnSpc>
              <a:spcBef>
                <a:spcPct val="0"/>
              </a:spcBef>
              <a:spcAft>
                <a:spcPct val="0"/>
              </a:spcAft>
            </a:pPr>
            <a:r>
              <a:rPr lang="en-US" sz="2000" b="1" i="1" dirty="0">
                <a:solidFill>
                  <a:srgbClr val="000000"/>
                </a:solidFill>
                <a:latin typeface="Arial" pitchFamily="34" charset="0"/>
                <a:ea typeface="Times New Roman" pitchFamily="18" charset="0"/>
                <a:cs typeface="Arial" pitchFamily="34" charset="0"/>
              </a:rPr>
              <a:t>Negro Improvement Association</a:t>
            </a:r>
            <a:r>
              <a:rPr lang="en-US" sz="2000" b="1" dirty="0">
                <a:solidFill>
                  <a:srgbClr val="000000"/>
                </a:solidFill>
                <a:latin typeface="Arial" pitchFamily="34" charset="0"/>
                <a:ea typeface="Times New Roman" pitchFamily="18" charset="0"/>
                <a:cs typeface="Arial" pitchFamily="34" charset="0"/>
              </a:rPr>
              <a:t>,</a:t>
            </a:r>
          </a:p>
          <a:p>
            <a:pPr fontAlgn="base">
              <a:lnSpc>
                <a:spcPct val="150000"/>
              </a:lnSpc>
              <a:spcBef>
                <a:spcPct val="0"/>
              </a:spcBef>
              <a:spcAft>
                <a:spcPct val="0"/>
              </a:spcAft>
            </a:pPr>
            <a:r>
              <a:rPr lang="en-US" sz="2000" b="1" dirty="0">
                <a:solidFill>
                  <a:srgbClr val="000000"/>
                </a:solidFill>
                <a:latin typeface="Arial" pitchFamily="34" charset="0"/>
                <a:ea typeface="Times New Roman" pitchFamily="18" charset="0"/>
                <a:cs typeface="Arial" pitchFamily="34" charset="0"/>
              </a:rPr>
              <a:t> to which he was to devote his life.. </a:t>
            </a:r>
            <a:endParaRPr lang="en-US" sz="4400" b="1" dirty="0">
              <a:latin typeface="Arial" pitchFamily="34" charset="0"/>
              <a:cs typeface="Arial" pitchFamily="34" charset="0"/>
            </a:endParaRPr>
          </a:p>
        </p:txBody>
      </p:sp>
      <p:sp>
        <p:nvSpPr>
          <p:cNvPr id="4" name="TextBox 3"/>
          <p:cNvSpPr txBox="1"/>
          <p:nvPr/>
        </p:nvSpPr>
        <p:spPr>
          <a:xfrm>
            <a:off x="4953000" y="76200"/>
            <a:ext cx="4038600" cy="523220"/>
          </a:xfrm>
          <a:prstGeom prst="rect">
            <a:avLst/>
          </a:prstGeom>
        </p:spPr>
        <p:style>
          <a:lnRef idx="1">
            <a:schemeClr val="dk1"/>
          </a:lnRef>
          <a:fillRef idx="3">
            <a:schemeClr val="dk1"/>
          </a:fillRef>
          <a:effectRef idx="2">
            <a:schemeClr val="dk1"/>
          </a:effectRef>
          <a:fontRef idx="minor">
            <a:schemeClr val="lt1"/>
          </a:fontRef>
        </p:style>
        <p:txBody>
          <a:bodyPr wrap="square" rtlCol="0">
            <a:spAutoFit/>
          </a:bodyPr>
          <a:lstStyle/>
          <a:p>
            <a:r>
              <a:rPr lang="en-JM" sz="2800" b="1" dirty="0"/>
              <a:t>HIS EARLY TRAVELS Cont’d</a:t>
            </a:r>
          </a:p>
        </p:txBody>
      </p:sp>
      <p:pic>
        <p:nvPicPr>
          <p:cNvPr id="5" name="Picture 4" descr="C:\Documents and Settings\swilliams\Desktop\SusanWilliams\New Folder\Marcus Garvey.jpg"/>
          <p:cNvPicPr/>
          <p:nvPr/>
        </p:nvPicPr>
        <p:blipFill>
          <a:blip r:embed="rId2" cstate="print"/>
          <a:srcRect/>
          <a:stretch>
            <a:fillRect/>
          </a:stretch>
        </p:blipFill>
        <p:spPr bwMode="auto">
          <a:xfrm>
            <a:off x="4914900" y="2866787"/>
            <a:ext cx="4038600" cy="3429000"/>
          </a:xfrm>
          <a:prstGeom prst="ellipse">
            <a:avLst/>
          </a:prstGeom>
          <a:ln>
            <a:noFill/>
          </a:ln>
          <a:effectLst>
            <a:softEdge rad="112500"/>
          </a:effectLst>
        </p:spPr>
      </p:pic>
      <p:sp>
        <p:nvSpPr>
          <p:cNvPr id="7" name="Rectangle 6"/>
          <p:cNvSpPr/>
          <p:nvPr/>
        </p:nvSpPr>
        <p:spPr>
          <a:xfrm>
            <a:off x="4343400" y="6295787"/>
            <a:ext cx="4724400" cy="523220"/>
          </a:xfrm>
          <a:prstGeom prst="rect">
            <a:avLst/>
          </a:prstGeom>
          <a:solidFill>
            <a:srgbClr val="92D050"/>
          </a:solidFill>
        </p:spPr>
        <p:style>
          <a:lnRef idx="2">
            <a:schemeClr val="dk1"/>
          </a:lnRef>
          <a:fillRef idx="1">
            <a:schemeClr val="lt1"/>
          </a:fillRef>
          <a:effectRef idx="0">
            <a:schemeClr val="dk1"/>
          </a:effectRef>
          <a:fontRef idx="minor">
            <a:schemeClr val="dk1"/>
          </a:fontRef>
        </p:style>
        <p:txBody>
          <a:bodyPr wrap="square">
            <a:spAutoFit/>
          </a:bodyPr>
          <a:lstStyle>
            <a:defPPr>
              <a:defRPr lang="en-US"/>
            </a:defPPr>
            <a:lvl1pPr marL="0" algn="l" defTabSz="3135038" rtl="0" eaLnBrk="1" latinLnBrk="0" hangingPunct="1">
              <a:defRPr sz="6100" kern="1200">
                <a:solidFill>
                  <a:schemeClr val="tx1"/>
                </a:solidFill>
                <a:latin typeface="+mn-lt"/>
                <a:ea typeface="+mn-ea"/>
                <a:cs typeface="+mn-cs"/>
              </a:defRPr>
            </a:lvl1pPr>
            <a:lvl2pPr marL="1567519" algn="l" defTabSz="3135038" rtl="0" eaLnBrk="1" latinLnBrk="0" hangingPunct="1">
              <a:defRPr sz="6100" kern="1200">
                <a:solidFill>
                  <a:schemeClr val="tx1"/>
                </a:solidFill>
                <a:latin typeface="+mn-lt"/>
                <a:ea typeface="+mn-ea"/>
                <a:cs typeface="+mn-cs"/>
              </a:defRPr>
            </a:lvl2pPr>
            <a:lvl3pPr marL="3135038" algn="l" defTabSz="3135038" rtl="0" eaLnBrk="1" latinLnBrk="0" hangingPunct="1">
              <a:defRPr sz="6100" kern="1200">
                <a:solidFill>
                  <a:schemeClr val="tx1"/>
                </a:solidFill>
                <a:latin typeface="+mn-lt"/>
                <a:ea typeface="+mn-ea"/>
                <a:cs typeface="+mn-cs"/>
              </a:defRPr>
            </a:lvl3pPr>
            <a:lvl4pPr marL="4702558" algn="l" defTabSz="3135038" rtl="0" eaLnBrk="1" latinLnBrk="0" hangingPunct="1">
              <a:defRPr sz="6100" kern="1200">
                <a:solidFill>
                  <a:schemeClr val="tx1"/>
                </a:solidFill>
                <a:latin typeface="+mn-lt"/>
                <a:ea typeface="+mn-ea"/>
                <a:cs typeface="+mn-cs"/>
              </a:defRPr>
            </a:lvl4pPr>
            <a:lvl5pPr marL="6270077" algn="l" defTabSz="3135038" rtl="0" eaLnBrk="1" latinLnBrk="0" hangingPunct="1">
              <a:defRPr sz="6100" kern="1200">
                <a:solidFill>
                  <a:schemeClr val="tx1"/>
                </a:solidFill>
                <a:latin typeface="+mn-lt"/>
                <a:ea typeface="+mn-ea"/>
                <a:cs typeface="+mn-cs"/>
              </a:defRPr>
            </a:lvl5pPr>
            <a:lvl6pPr marL="7837597" algn="l" defTabSz="3135038" rtl="0" eaLnBrk="1" latinLnBrk="0" hangingPunct="1">
              <a:defRPr sz="6100" kern="1200">
                <a:solidFill>
                  <a:schemeClr val="tx1"/>
                </a:solidFill>
                <a:latin typeface="+mn-lt"/>
                <a:ea typeface="+mn-ea"/>
                <a:cs typeface="+mn-cs"/>
              </a:defRPr>
            </a:lvl6pPr>
            <a:lvl7pPr marL="9405116" algn="l" defTabSz="3135038" rtl="0" eaLnBrk="1" latinLnBrk="0" hangingPunct="1">
              <a:defRPr sz="6100" kern="1200">
                <a:solidFill>
                  <a:schemeClr val="tx1"/>
                </a:solidFill>
                <a:latin typeface="+mn-lt"/>
                <a:ea typeface="+mn-ea"/>
                <a:cs typeface="+mn-cs"/>
              </a:defRPr>
            </a:lvl7pPr>
            <a:lvl8pPr marL="10972636" algn="l" defTabSz="3135038" rtl="0" eaLnBrk="1" latinLnBrk="0" hangingPunct="1">
              <a:defRPr sz="6100" kern="1200">
                <a:solidFill>
                  <a:schemeClr val="tx1"/>
                </a:solidFill>
                <a:latin typeface="+mn-lt"/>
                <a:ea typeface="+mn-ea"/>
                <a:cs typeface="+mn-cs"/>
              </a:defRPr>
            </a:lvl8pPr>
            <a:lvl9pPr marL="12540155" algn="l" defTabSz="3135038" rtl="0" eaLnBrk="1" latinLnBrk="0" hangingPunct="1">
              <a:defRPr sz="6100" kern="1200">
                <a:solidFill>
                  <a:schemeClr val="tx1"/>
                </a:solidFill>
                <a:latin typeface="+mn-lt"/>
                <a:ea typeface="+mn-ea"/>
                <a:cs typeface="+mn-cs"/>
              </a:defRPr>
            </a:lvl9pPr>
          </a:lstStyle>
          <a:p>
            <a:pPr algn="ctr"/>
            <a:r>
              <a:rPr lang="en-US" sz="1400" b="1" i="1" dirty="0"/>
              <a:t>Garvey advocated for the  workers rights. In Cost Rica  he did this through the newspaper “La Nacion” which he edited</a:t>
            </a:r>
            <a:r>
              <a:rPr lang="en-US" sz="1400" i="1" dirty="0"/>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3457813"/>
            <a:ext cx="9144000" cy="3323987"/>
          </a:xfrm>
          <a:prstGeom prst="rect">
            <a:avLst/>
          </a:prstGeom>
          <a:solidFill>
            <a:srgbClr val="FFFF00">
              <a:alpha val="56000"/>
            </a:srgbClr>
          </a:solidFill>
        </p:spPr>
        <p:txBody>
          <a:bodyPr wrap="square">
            <a:spAutoFit/>
          </a:bodyPr>
          <a:lstStyle/>
          <a:p>
            <a:pPr lvl="0" fontAlgn="base">
              <a:lnSpc>
                <a:spcPct val="150000"/>
              </a:lnSpc>
              <a:spcBef>
                <a:spcPct val="0"/>
              </a:spcBef>
              <a:spcAft>
                <a:spcPct val="0"/>
              </a:spcAft>
            </a:pPr>
            <a:r>
              <a:rPr lang="en-US" sz="2000" b="1" dirty="0">
                <a:latin typeface="Arial" pitchFamily="34" charset="0"/>
                <a:cs typeface="Arial" pitchFamily="34" charset="0"/>
              </a:rPr>
              <a:t>Undaunted by lack of enthusiasm for his plans, Garvey left for England in 1912 in search of additional financial backing.</a:t>
            </a:r>
            <a:r>
              <a:rPr lang="en-US" sz="2000" b="1" dirty="0"/>
              <a:t> H</a:t>
            </a:r>
            <a:r>
              <a:rPr lang="en-US" sz="2000" b="1" dirty="0">
                <a:solidFill>
                  <a:srgbClr val="000000"/>
                </a:solidFill>
                <a:latin typeface="Arial" pitchFamily="34" charset="0"/>
                <a:ea typeface="Times New Roman" pitchFamily="18" charset="0"/>
                <a:cs typeface="Arial" pitchFamily="34" charset="0"/>
              </a:rPr>
              <a:t>e met a Sudanese-Egyptian journalist, Duse Mohammed Ali, while in England and began  working for Ali's publication </a:t>
            </a:r>
            <a:r>
              <a:rPr lang="en-US" sz="2000" b="1" i="1" dirty="0">
                <a:solidFill>
                  <a:srgbClr val="000000"/>
                </a:solidFill>
                <a:latin typeface="Arial" pitchFamily="34" charset="0"/>
                <a:ea typeface="Times New Roman" pitchFamily="18" charset="0"/>
                <a:cs typeface="Arial" pitchFamily="34" charset="0"/>
              </a:rPr>
              <a:t>African Times and Oriental Review. </a:t>
            </a:r>
            <a:r>
              <a:rPr lang="en-US" sz="2000" b="1" dirty="0">
                <a:solidFill>
                  <a:srgbClr val="000000"/>
                </a:solidFill>
                <a:latin typeface="Arial" pitchFamily="34" charset="0"/>
                <a:ea typeface="Times New Roman" pitchFamily="18" charset="0"/>
                <a:cs typeface="Arial" pitchFamily="34" charset="0"/>
              </a:rPr>
              <a:t> During this time, Garvey began to study the history of Africa, particularly, the exploitation of black peoples by colonial powers. He read Booker T. Washington's Up From Slavery, which advocated black self-help. </a:t>
            </a:r>
            <a:endParaRPr lang="en-US" sz="4400" b="1" dirty="0">
              <a:latin typeface="Arial" pitchFamily="34" charset="0"/>
              <a:cs typeface="Arial" pitchFamily="34" charset="0"/>
            </a:endParaRPr>
          </a:p>
        </p:txBody>
      </p:sp>
      <p:sp>
        <p:nvSpPr>
          <p:cNvPr id="5" name="TextBox 4"/>
          <p:cNvSpPr txBox="1"/>
          <p:nvPr/>
        </p:nvSpPr>
        <p:spPr>
          <a:xfrm>
            <a:off x="6172200" y="76200"/>
            <a:ext cx="2514600" cy="523220"/>
          </a:xfrm>
          <a:prstGeom prst="rect">
            <a:avLst/>
          </a:prstGeom>
        </p:spPr>
        <p:style>
          <a:lnRef idx="1">
            <a:schemeClr val="dk1"/>
          </a:lnRef>
          <a:fillRef idx="3">
            <a:schemeClr val="dk1"/>
          </a:fillRef>
          <a:effectRef idx="2">
            <a:schemeClr val="dk1"/>
          </a:effectRef>
          <a:fontRef idx="minor">
            <a:schemeClr val="lt1"/>
          </a:fontRef>
        </p:style>
        <p:txBody>
          <a:bodyPr wrap="square" rtlCol="0">
            <a:spAutoFit/>
          </a:bodyPr>
          <a:lstStyle/>
          <a:p>
            <a:r>
              <a:rPr lang="en-JM" sz="2800" b="1" dirty="0"/>
              <a:t>HIS LIFE Cont’d</a:t>
            </a:r>
          </a:p>
        </p:txBody>
      </p:sp>
      <p:grpSp>
        <p:nvGrpSpPr>
          <p:cNvPr id="7" name="Group 6"/>
          <p:cNvGrpSpPr/>
          <p:nvPr/>
        </p:nvGrpSpPr>
        <p:grpSpPr>
          <a:xfrm>
            <a:off x="304800" y="762000"/>
            <a:ext cx="8610600" cy="2362200"/>
            <a:chOff x="304800" y="685800"/>
            <a:chExt cx="8686800" cy="2971799"/>
          </a:xfrm>
        </p:grpSpPr>
        <p:pic>
          <p:nvPicPr>
            <p:cNvPr id="45058" name="Picture 2" descr="http://auto.img.v4.skyrock.net/3884/40963884/pics/1664483712.jpg"/>
            <p:cNvPicPr>
              <a:picLocks noChangeAspect="1" noChangeArrowheads="1"/>
            </p:cNvPicPr>
            <p:nvPr/>
          </p:nvPicPr>
          <p:blipFill>
            <a:blip r:embed="rId2" cstate="print"/>
            <a:srcRect/>
            <a:stretch>
              <a:fillRect/>
            </a:stretch>
          </p:blipFill>
          <p:spPr bwMode="auto">
            <a:xfrm>
              <a:off x="2819400" y="685800"/>
              <a:ext cx="3044263" cy="2971799"/>
            </a:xfrm>
            <a:prstGeom prst="ellipse">
              <a:avLst/>
            </a:prstGeom>
            <a:ln>
              <a:noFill/>
            </a:ln>
            <a:effectLst>
              <a:softEdge rad="112500"/>
            </a:effectLst>
          </p:spPr>
        </p:pic>
        <p:pic>
          <p:nvPicPr>
            <p:cNvPr id="45060" name="Picture 4" descr="http://www.thejoggingpen.com/wp-content/uploads/2009/10/marcus-garvey-207x300.jpg"/>
            <p:cNvPicPr>
              <a:picLocks noChangeAspect="1" noChangeArrowheads="1"/>
            </p:cNvPicPr>
            <p:nvPr/>
          </p:nvPicPr>
          <p:blipFill>
            <a:blip r:embed="rId3" cstate="print"/>
            <a:srcRect/>
            <a:stretch>
              <a:fillRect/>
            </a:stretch>
          </p:blipFill>
          <p:spPr bwMode="auto">
            <a:xfrm>
              <a:off x="304800" y="685800"/>
              <a:ext cx="2680654" cy="28956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45062" name="Picture 6" descr="http://api.ning.com/files/dfccfmxct2dh0O75AMHOXNA910tJ52c3gnvaiUjv42D8H47OFW17cOzJp1XdVrhDSZMu33uIul9fnBYp8F8qkV341HZRjBiq/marcusgarvey.jpg.gif"/>
            <p:cNvPicPr>
              <a:picLocks noChangeAspect="1" noChangeArrowheads="1"/>
            </p:cNvPicPr>
            <p:nvPr/>
          </p:nvPicPr>
          <p:blipFill>
            <a:blip r:embed="rId4" cstate="print"/>
            <a:srcRect/>
            <a:stretch>
              <a:fillRect/>
            </a:stretch>
          </p:blipFill>
          <p:spPr bwMode="auto">
            <a:xfrm>
              <a:off x="5715000" y="990600"/>
              <a:ext cx="3276600" cy="2551311"/>
            </a:xfrm>
            <a:prstGeom prst="rect">
              <a:avLst/>
            </a:prstGeom>
            <a:solidFill>
              <a:srgbClr val="FFFFFF">
                <a:shade val="85000"/>
              </a:srgbClr>
            </a:solidFill>
            <a:ln w="190500" cap="rnd">
              <a:solidFill>
                <a:schemeClr val="bg1">
                  <a:lumMod val="75000"/>
                </a:schemeClr>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ChangeArrowheads="1"/>
          </p:cNvSpPr>
          <p:nvPr/>
        </p:nvSpPr>
        <p:spPr bwMode="auto">
          <a:xfrm>
            <a:off x="228600" y="1199773"/>
            <a:ext cx="8534400" cy="2585323"/>
          </a:xfrm>
          <a:prstGeom prst="rect">
            <a:avLst/>
          </a:prstGeom>
          <a:solidFill>
            <a:srgbClr val="FFFF00">
              <a:alpha val="84000"/>
            </a:srgb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tab pos="914400" algn="l"/>
              </a:tabLst>
            </a:pPr>
            <a:r>
              <a:rPr kumimoji="0" lang="en-US" b="1" i="0" u="none" strike="noStrike" cap="none" normalizeH="0" baseline="0" dirty="0">
                <a:ln>
                  <a:noFill/>
                </a:ln>
                <a:solidFill>
                  <a:schemeClr val="tx1"/>
                </a:solidFill>
                <a:effectLst/>
                <a:latin typeface="Arial" pitchFamily="34" charset="0"/>
                <a:ea typeface="Calibri" pitchFamily="34" charset="0"/>
                <a:cs typeface="Arial" pitchFamily="34" charset="0"/>
              </a:rPr>
              <a:t>After he returned to Jamaica, Garvey with the help of an associate, Enos J. Sloly and about four others established the Universal Negro Improvement  Association (U.N.I.A.) and African Communities League (ACL) on Emancipation Day, August 1, 1914.</a:t>
            </a:r>
          </a:p>
          <a:p>
            <a:pPr marL="0" marR="0" lvl="0" indent="0" algn="ctr" defTabSz="914400" rtl="0" eaLnBrk="1" fontAlgn="base" latinLnBrk="0" hangingPunct="1">
              <a:lnSpc>
                <a:spcPct val="150000"/>
              </a:lnSpc>
              <a:spcBef>
                <a:spcPct val="0"/>
              </a:spcBef>
              <a:spcAft>
                <a:spcPct val="0"/>
              </a:spcAft>
              <a:buClrTx/>
              <a:buSzTx/>
              <a:buFontTx/>
              <a:buNone/>
              <a:tabLst>
                <a:tab pos="914400" algn="l"/>
              </a:tabLst>
            </a:pPr>
            <a:r>
              <a:rPr kumimoji="0" lang="en-US" b="1" i="0" u="none" strike="noStrike" cap="none" normalizeH="0" baseline="0" dirty="0">
                <a:ln>
                  <a:noFill/>
                </a:ln>
                <a:solidFill>
                  <a:schemeClr val="tx1"/>
                </a:solidFill>
                <a:effectLst/>
                <a:latin typeface="Arial" pitchFamily="34" charset="0"/>
                <a:ea typeface="Calibri" pitchFamily="34" charset="0"/>
                <a:cs typeface="Arial" pitchFamily="34" charset="0"/>
              </a:rPr>
              <a:t> </a:t>
            </a:r>
            <a:r>
              <a:rPr kumimoji="0" lang="en-US" b="1" i="1" u="none" strike="noStrike" cap="none" normalizeH="0" baseline="0" dirty="0">
                <a:ln>
                  <a:noFill/>
                </a:ln>
                <a:solidFill>
                  <a:schemeClr val="tx1"/>
                </a:solidFill>
                <a:effectLst/>
                <a:latin typeface="Arial" pitchFamily="34" charset="0"/>
                <a:ea typeface="Calibri" pitchFamily="34" charset="0"/>
                <a:cs typeface="Arial" pitchFamily="34" charset="0"/>
              </a:rPr>
              <a:t>The motto “One God, One Aim, One Destiny” </a:t>
            </a:r>
            <a:r>
              <a:rPr kumimoji="0" lang="en-US" b="1" i="0" u="none" strike="noStrike" cap="none" normalizeH="0" baseline="0" dirty="0">
                <a:ln>
                  <a:noFill/>
                </a:ln>
                <a:solidFill>
                  <a:schemeClr val="tx1"/>
                </a:solidFill>
                <a:effectLst/>
                <a:latin typeface="Arial" pitchFamily="34" charset="0"/>
                <a:ea typeface="Calibri" pitchFamily="34" charset="0"/>
                <a:cs typeface="Arial" pitchFamily="34" charset="0"/>
              </a:rPr>
              <a:t>was adopted. Some of the general objectives were:  </a:t>
            </a:r>
            <a:endParaRPr kumimoji="0" lang="en-JM" b="1" i="0" u="none" strike="noStrike" cap="none" normalizeH="0" baseline="0" dirty="0">
              <a:ln>
                <a:noFill/>
              </a:ln>
              <a:solidFill>
                <a:schemeClr val="tx1"/>
              </a:solidFill>
              <a:effectLst/>
              <a:latin typeface="Arial" pitchFamily="34" charset="0"/>
              <a:cs typeface="Arial" pitchFamily="34" charset="0"/>
            </a:endParaRPr>
          </a:p>
        </p:txBody>
      </p:sp>
      <p:sp>
        <p:nvSpPr>
          <p:cNvPr id="5" name="Rectangle 4"/>
          <p:cNvSpPr/>
          <p:nvPr/>
        </p:nvSpPr>
        <p:spPr>
          <a:xfrm>
            <a:off x="228600" y="76200"/>
            <a:ext cx="8534400" cy="1066800"/>
          </a:xfrm>
          <a:prstGeom prst="rect">
            <a:avLst/>
          </a:prstGeom>
        </p:spPr>
        <p:style>
          <a:lnRef idx="0">
            <a:schemeClr val="dk1"/>
          </a:lnRef>
          <a:fillRef idx="3">
            <a:schemeClr val="dk1"/>
          </a:fillRef>
          <a:effectRef idx="3">
            <a:schemeClr val="dk1"/>
          </a:effectRef>
          <a:fontRef idx="minor">
            <a:schemeClr val="lt1"/>
          </a:fontRef>
        </p:style>
        <p:txBody>
          <a:bodyPr wrap="square">
            <a:spAutoFit/>
          </a:bodyPr>
          <a:lstStyle/>
          <a:p>
            <a:pPr algn="ctr"/>
            <a:r>
              <a:rPr lang="en-US" sz="3200" b="1" dirty="0">
                <a:solidFill>
                  <a:schemeClr val="bg1"/>
                </a:solidFill>
                <a:latin typeface="Arial" pitchFamily="34" charset="0"/>
                <a:ea typeface="Times New Roman" pitchFamily="18" charset="0"/>
                <a:cs typeface="Arial" pitchFamily="34" charset="0"/>
              </a:rPr>
              <a:t>THE UNIVERSAL NEGRO</a:t>
            </a:r>
          </a:p>
          <a:p>
            <a:pPr algn="ctr"/>
            <a:r>
              <a:rPr lang="en-US" sz="3200" b="1" dirty="0">
                <a:solidFill>
                  <a:schemeClr val="bg1"/>
                </a:solidFill>
                <a:latin typeface="Arial" pitchFamily="34" charset="0"/>
                <a:ea typeface="Times New Roman" pitchFamily="18" charset="0"/>
                <a:cs typeface="Arial" pitchFamily="34" charset="0"/>
              </a:rPr>
              <a:t> IMPROVEMENT ASSOCIATION (UNIA)</a:t>
            </a:r>
            <a:endParaRPr lang="en-JM" sz="3200" b="1" dirty="0">
              <a:solidFill>
                <a:schemeClr val="bg1"/>
              </a:solidFill>
            </a:endParaRPr>
          </a:p>
        </p:txBody>
      </p:sp>
      <p:sp>
        <p:nvSpPr>
          <p:cNvPr id="6" name="Rectangle 5"/>
          <p:cNvSpPr/>
          <p:nvPr/>
        </p:nvSpPr>
        <p:spPr>
          <a:xfrm>
            <a:off x="4343400" y="3962400"/>
            <a:ext cx="4572000" cy="2793072"/>
          </a:xfrm>
          <a:prstGeom prst="rect">
            <a:avLst/>
          </a:prstGeom>
          <a:solidFill>
            <a:srgbClr val="FFFF00">
              <a:alpha val="55000"/>
            </a:srgbClr>
          </a:solidFill>
        </p:spPr>
        <p:txBody>
          <a:bodyPr wrap="square">
            <a:spAutoFit/>
          </a:bodyPr>
          <a:lstStyle/>
          <a:p>
            <a:pPr lvl="1" eaLnBrk="0" fontAlgn="base" hangingPunct="0">
              <a:lnSpc>
                <a:spcPct val="150000"/>
              </a:lnSpc>
              <a:spcBef>
                <a:spcPct val="0"/>
              </a:spcBef>
              <a:spcAft>
                <a:spcPct val="0"/>
              </a:spcAft>
              <a:buFont typeface="Wingdings" pitchFamily="2" charset="2"/>
              <a:buChar char="v"/>
              <a:tabLst>
                <a:tab pos="914400" algn="l"/>
              </a:tabLst>
            </a:pPr>
            <a:r>
              <a:rPr lang="en-JM" sz="1600" b="1" dirty="0">
                <a:latin typeface="Arial" pitchFamily="34" charset="0"/>
                <a:ea typeface="Calibri" pitchFamily="34" charset="0"/>
                <a:cs typeface="Arial" pitchFamily="34" charset="0"/>
              </a:rPr>
              <a:t>to establish Commissionaires or </a:t>
            </a:r>
          </a:p>
          <a:p>
            <a:pPr lvl="1" eaLnBrk="0" fontAlgn="base" hangingPunct="0">
              <a:lnSpc>
                <a:spcPct val="150000"/>
              </a:lnSpc>
              <a:spcBef>
                <a:spcPct val="0"/>
              </a:spcBef>
              <a:spcAft>
                <a:spcPct val="0"/>
              </a:spcAft>
              <a:tabLst>
                <a:tab pos="914400" algn="l"/>
              </a:tabLst>
            </a:pPr>
            <a:r>
              <a:rPr lang="en-JM" sz="1600" b="1" dirty="0">
                <a:latin typeface="Arial" pitchFamily="34" charset="0"/>
                <a:ea typeface="Calibri" pitchFamily="34" charset="0"/>
                <a:cs typeface="Arial" pitchFamily="34" charset="0"/>
              </a:rPr>
              <a:t>   Agencies in the principal countries of </a:t>
            </a:r>
          </a:p>
          <a:p>
            <a:pPr lvl="1" eaLnBrk="0" fontAlgn="base" hangingPunct="0">
              <a:lnSpc>
                <a:spcPct val="150000"/>
              </a:lnSpc>
              <a:spcBef>
                <a:spcPct val="0"/>
              </a:spcBef>
              <a:spcAft>
                <a:spcPct val="0"/>
              </a:spcAft>
              <a:tabLst>
                <a:tab pos="914400" algn="l"/>
              </a:tabLst>
            </a:pPr>
            <a:r>
              <a:rPr lang="en-JM" sz="1600" b="1" dirty="0">
                <a:latin typeface="Arial" pitchFamily="34" charset="0"/>
                <a:ea typeface="Calibri" pitchFamily="34" charset="0"/>
                <a:cs typeface="Arial" pitchFamily="34" charset="0"/>
              </a:rPr>
              <a:t>   the world   for the protection of all </a:t>
            </a:r>
          </a:p>
          <a:p>
            <a:pPr lvl="1" eaLnBrk="0" fontAlgn="base" hangingPunct="0">
              <a:lnSpc>
                <a:spcPct val="150000"/>
              </a:lnSpc>
              <a:spcBef>
                <a:spcPct val="0"/>
              </a:spcBef>
              <a:spcAft>
                <a:spcPct val="0"/>
              </a:spcAft>
              <a:tabLst>
                <a:tab pos="914400" algn="l"/>
              </a:tabLst>
            </a:pPr>
            <a:r>
              <a:rPr lang="en-JM" sz="1600" b="1" dirty="0">
                <a:latin typeface="Arial" pitchFamily="34" charset="0"/>
                <a:ea typeface="Calibri" pitchFamily="34" charset="0"/>
                <a:cs typeface="Arial" pitchFamily="34" charset="0"/>
              </a:rPr>
              <a:t>  Negroes, irrespective of nationality;</a:t>
            </a:r>
          </a:p>
          <a:p>
            <a:pPr lvl="1" eaLnBrk="0" fontAlgn="base" hangingPunct="0">
              <a:lnSpc>
                <a:spcPct val="150000"/>
              </a:lnSpc>
              <a:spcBef>
                <a:spcPct val="0"/>
              </a:spcBef>
              <a:spcAft>
                <a:spcPct val="0"/>
              </a:spcAft>
              <a:tabLst>
                <a:tab pos="914400" algn="l"/>
              </a:tabLst>
            </a:pPr>
            <a:endParaRPr lang="en-JM" sz="100" b="1" dirty="0">
              <a:latin typeface="Arial" pitchFamily="34" charset="0"/>
              <a:ea typeface="Calibri" pitchFamily="34" charset="0"/>
              <a:cs typeface="Arial" pitchFamily="34" charset="0"/>
            </a:endParaRPr>
          </a:p>
          <a:p>
            <a:pPr lvl="1" eaLnBrk="0" fontAlgn="base" hangingPunct="0">
              <a:lnSpc>
                <a:spcPct val="150000"/>
              </a:lnSpc>
              <a:spcBef>
                <a:spcPct val="0"/>
              </a:spcBef>
              <a:spcAft>
                <a:spcPct val="0"/>
              </a:spcAft>
              <a:buFont typeface="Wingdings" pitchFamily="2" charset="2"/>
              <a:buChar char="v"/>
              <a:tabLst>
                <a:tab pos="914400" algn="l"/>
              </a:tabLst>
            </a:pPr>
            <a:endParaRPr lang="en-JM" sz="300" b="1" dirty="0">
              <a:latin typeface="Arial" pitchFamily="34" charset="0"/>
              <a:ea typeface="Calibri" pitchFamily="34" charset="0"/>
              <a:cs typeface="Arial" pitchFamily="34" charset="0"/>
            </a:endParaRPr>
          </a:p>
          <a:p>
            <a:pPr lvl="1" eaLnBrk="0" fontAlgn="base" hangingPunct="0">
              <a:lnSpc>
                <a:spcPct val="150000"/>
              </a:lnSpc>
              <a:spcBef>
                <a:spcPct val="0"/>
              </a:spcBef>
              <a:spcAft>
                <a:spcPct val="0"/>
              </a:spcAft>
              <a:buFont typeface="Wingdings" pitchFamily="2" charset="2"/>
              <a:buChar char="v"/>
              <a:tabLst>
                <a:tab pos="914400" algn="l"/>
              </a:tabLst>
            </a:pPr>
            <a:r>
              <a:rPr lang="en-JM" sz="1600" b="1" dirty="0">
                <a:latin typeface="Arial" pitchFamily="34" charset="0"/>
                <a:ea typeface="Calibri" pitchFamily="34" charset="0"/>
                <a:cs typeface="Arial" pitchFamily="34" charset="0"/>
              </a:rPr>
              <a:t>to establish universities, colleges, and </a:t>
            </a:r>
          </a:p>
          <a:p>
            <a:pPr lvl="1" eaLnBrk="0" fontAlgn="base" hangingPunct="0">
              <a:lnSpc>
                <a:spcPct val="150000"/>
              </a:lnSpc>
              <a:spcBef>
                <a:spcPct val="0"/>
              </a:spcBef>
              <a:spcAft>
                <a:spcPct val="0"/>
              </a:spcAft>
              <a:tabLst>
                <a:tab pos="914400" algn="l"/>
              </a:tabLst>
            </a:pPr>
            <a:r>
              <a:rPr lang="en-JM" sz="1600" b="1" dirty="0">
                <a:latin typeface="Arial" pitchFamily="34" charset="0"/>
                <a:ea typeface="Calibri" pitchFamily="34" charset="0"/>
                <a:cs typeface="Arial" pitchFamily="34" charset="0"/>
              </a:rPr>
              <a:t>    secondary schools for further</a:t>
            </a:r>
          </a:p>
          <a:p>
            <a:pPr lvl="1" eaLnBrk="0" fontAlgn="base" hangingPunct="0">
              <a:lnSpc>
                <a:spcPct val="150000"/>
              </a:lnSpc>
              <a:spcBef>
                <a:spcPct val="0"/>
              </a:spcBef>
              <a:spcAft>
                <a:spcPct val="0"/>
              </a:spcAft>
              <a:tabLst>
                <a:tab pos="914400" algn="l"/>
              </a:tabLst>
            </a:pPr>
            <a:r>
              <a:rPr lang="en-JM" sz="1600" b="1" dirty="0">
                <a:latin typeface="Arial" pitchFamily="34" charset="0"/>
                <a:ea typeface="Calibri" pitchFamily="34" charset="0"/>
                <a:cs typeface="Arial" pitchFamily="34" charset="0"/>
              </a:rPr>
              <a:t>    education of black people.</a:t>
            </a:r>
          </a:p>
          <a:p>
            <a:pPr lvl="1" eaLnBrk="0" fontAlgn="base" hangingPunct="0">
              <a:lnSpc>
                <a:spcPct val="150000"/>
              </a:lnSpc>
              <a:spcBef>
                <a:spcPct val="0"/>
              </a:spcBef>
              <a:spcAft>
                <a:spcPct val="0"/>
              </a:spcAft>
              <a:tabLst>
                <a:tab pos="914400" algn="l"/>
              </a:tabLst>
            </a:pPr>
            <a:endParaRPr lang="en-JM" sz="100" b="1" dirty="0">
              <a:latin typeface="Arial" pitchFamily="34" charset="0"/>
              <a:ea typeface="Calibri" pitchFamily="34" charset="0"/>
              <a:cs typeface="Arial" pitchFamily="34" charset="0"/>
            </a:endParaRPr>
          </a:p>
        </p:txBody>
      </p:sp>
      <p:sp>
        <p:nvSpPr>
          <p:cNvPr id="7" name="Rectangle 6"/>
          <p:cNvSpPr/>
          <p:nvPr/>
        </p:nvSpPr>
        <p:spPr>
          <a:xfrm>
            <a:off x="152400" y="3741762"/>
            <a:ext cx="4114800" cy="3116238"/>
          </a:xfrm>
          <a:prstGeom prst="rect">
            <a:avLst/>
          </a:prstGeom>
          <a:solidFill>
            <a:srgbClr val="FFFF00">
              <a:alpha val="57000"/>
            </a:srgbClr>
          </a:solidFill>
        </p:spPr>
        <p:txBody>
          <a:bodyPr wrap="square">
            <a:spAutoFit/>
          </a:bodyPr>
          <a:lstStyle/>
          <a:p>
            <a:pPr lvl="1" eaLnBrk="0" fontAlgn="base" hangingPunct="0">
              <a:lnSpc>
                <a:spcPct val="150000"/>
              </a:lnSpc>
              <a:spcBef>
                <a:spcPct val="0"/>
              </a:spcBef>
              <a:spcAft>
                <a:spcPct val="0"/>
              </a:spcAft>
              <a:buFont typeface="Wingdings" pitchFamily="2" charset="2"/>
              <a:buChar char="v"/>
              <a:tabLst>
                <a:tab pos="914400" algn="l"/>
              </a:tabLst>
            </a:pPr>
            <a:r>
              <a:rPr lang="en-JM" sz="1600" b="1" dirty="0">
                <a:latin typeface="Arial" pitchFamily="34" charset="0"/>
                <a:ea typeface="Calibri" pitchFamily="34" charset="0"/>
                <a:cs typeface="Arial" pitchFamily="34" charset="0"/>
              </a:rPr>
              <a:t>to establish an association of </a:t>
            </a:r>
          </a:p>
          <a:p>
            <a:pPr lvl="1" eaLnBrk="0" fontAlgn="base" hangingPunct="0">
              <a:lnSpc>
                <a:spcPct val="150000"/>
              </a:lnSpc>
              <a:spcBef>
                <a:spcPct val="0"/>
              </a:spcBef>
              <a:spcAft>
                <a:spcPct val="0"/>
              </a:spcAft>
              <a:tabLst>
                <a:tab pos="914400" algn="l"/>
              </a:tabLst>
            </a:pPr>
            <a:r>
              <a:rPr lang="en-JM" sz="1600" b="1" dirty="0">
                <a:latin typeface="Arial" pitchFamily="34" charset="0"/>
                <a:ea typeface="Calibri" pitchFamily="34" charset="0"/>
                <a:cs typeface="Arial" pitchFamily="34" charset="0"/>
              </a:rPr>
              <a:t>   individuals among the race </a:t>
            </a:r>
          </a:p>
          <a:p>
            <a:pPr lvl="1" eaLnBrk="0" fontAlgn="base" hangingPunct="0">
              <a:lnSpc>
                <a:spcPct val="150000"/>
              </a:lnSpc>
              <a:spcBef>
                <a:spcPct val="0"/>
              </a:spcBef>
              <a:spcAft>
                <a:spcPct val="0"/>
              </a:spcAft>
              <a:tabLst>
                <a:tab pos="914400" algn="l"/>
              </a:tabLst>
            </a:pPr>
            <a:r>
              <a:rPr lang="en-JM" sz="1600" b="1" dirty="0">
                <a:latin typeface="Arial" pitchFamily="34" charset="0"/>
                <a:ea typeface="Calibri" pitchFamily="34" charset="0"/>
                <a:cs typeface="Arial" pitchFamily="34" charset="0"/>
              </a:rPr>
              <a:t>   united   with the common  </a:t>
            </a:r>
          </a:p>
          <a:p>
            <a:pPr lvl="1" eaLnBrk="0" fontAlgn="base" hangingPunct="0">
              <a:lnSpc>
                <a:spcPct val="150000"/>
              </a:lnSpc>
              <a:spcBef>
                <a:spcPct val="0"/>
              </a:spcBef>
              <a:spcAft>
                <a:spcPct val="0"/>
              </a:spcAft>
              <a:tabLst>
                <a:tab pos="914400" algn="l"/>
              </a:tabLst>
            </a:pPr>
            <a:r>
              <a:rPr lang="en-JM" sz="1600" b="1" dirty="0">
                <a:latin typeface="Arial" pitchFamily="34" charset="0"/>
                <a:ea typeface="Calibri" pitchFamily="34" charset="0"/>
                <a:cs typeface="Arial" pitchFamily="34" charset="0"/>
              </a:rPr>
              <a:t>   purpose of  elevating black </a:t>
            </a:r>
          </a:p>
          <a:p>
            <a:pPr lvl="1" eaLnBrk="0" fontAlgn="base" hangingPunct="0">
              <a:lnSpc>
                <a:spcPct val="150000"/>
              </a:lnSpc>
              <a:spcBef>
                <a:spcPct val="0"/>
              </a:spcBef>
              <a:spcAft>
                <a:spcPct val="0"/>
              </a:spcAft>
              <a:tabLst>
                <a:tab pos="914400" algn="l"/>
              </a:tabLst>
            </a:pPr>
            <a:r>
              <a:rPr lang="en-JM" sz="1600" b="1" dirty="0">
                <a:latin typeface="Arial" pitchFamily="34" charset="0"/>
                <a:ea typeface="Calibri" pitchFamily="34" charset="0"/>
                <a:cs typeface="Arial" pitchFamily="34" charset="0"/>
              </a:rPr>
              <a:t>   people; </a:t>
            </a:r>
          </a:p>
          <a:p>
            <a:pPr lvl="1" eaLnBrk="0" fontAlgn="base" hangingPunct="0">
              <a:lnSpc>
                <a:spcPct val="150000"/>
              </a:lnSpc>
              <a:spcBef>
                <a:spcPct val="0"/>
              </a:spcBef>
              <a:spcAft>
                <a:spcPct val="0"/>
              </a:spcAft>
              <a:tabLst>
                <a:tab pos="914400" algn="l"/>
              </a:tabLst>
            </a:pPr>
            <a:endParaRPr lang="en-JM" sz="300" b="1" dirty="0">
              <a:latin typeface="Arial" pitchFamily="34" charset="0"/>
              <a:cs typeface="Arial" pitchFamily="34" charset="0"/>
            </a:endParaRPr>
          </a:p>
          <a:p>
            <a:pPr lvl="1" eaLnBrk="0" fontAlgn="base" hangingPunct="0">
              <a:lnSpc>
                <a:spcPct val="150000"/>
              </a:lnSpc>
              <a:spcBef>
                <a:spcPct val="0"/>
              </a:spcBef>
              <a:spcAft>
                <a:spcPct val="0"/>
              </a:spcAft>
              <a:buFont typeface="Wingdings" pitchFamily="2" charset="2"/>
              <a:buChar char="v"/>
              <a:tabLst>
                <a:tab pos="914400" algn="l"/>
              </a:tabLst>
            </a:pPr>
            <a:r>
              <a:rPr lang="en-JM" sz="1600" b="1" dirty="0">
                <a:latin typeface="Arial" pitchFamily="34" charset="0"/>
                <a:ea typeface="Calibri" pitchFamily="34" charset="0"/>
                <a:cs typeface="Arial" pitchFamily="34" charset="0"/>
              </a:rPr>
              <a:t>to promote the spirit of race,</a:t>
            </a:r>
          </a:p>
          <a:p>
            <a:pPr lvl="1" eaLnBrk="0" fontAlgn="base" hangingPunct="0">
              <a:lnSpc>
                <a:spcPct val="150000"/>
              </a:lnSpc>
              <a:spcBef>
                <a:spcPct val="0"/>
              </a:spcBef>
              <a:spcAft>
                <a:spcPct val="0"/>
              </a:spcAft>
              <a:tabLst>
                <a:tab pos="914400" algn="l"/>
              </a:tabLst>
            </a:pPr>
            <a:r>
              <a:rPr lang="en-JM" sz="1600" b="1" dirty="0">
                <a:latin typeface="Arial" pitchFamily="34" charset="0"/>
                <a:ea typeface="Calibri" pitchFamily="34" charset="0"/>
                <a:cs typeface="Arial" pitchFamily="34" charset="0"/>
              </a:rPr>
              <a:t>    pride and love; to administer</a:t>
            </a:r>
          </a:p>
          <a:p>
            <a:pPr lvl="1" eaLnBrk="0" fontAlgn="base" hangingPunct="0">
              <a:lnSpc>
                <a:spcPct val="150000"/>
              </a:lnSpc>
              <a:spcBef>
                <a:spcPct val="0"/>
              </a:spcBef>
              <a:spcAft>
                <a:spcPct val="0"/>
              </a:spcAft>
              <a:tabLst>
                <a:tab pos="914400" algn="l"/>
              </a:tabLst>
            </a:pPr>
            <a:r>
              <a:rPr lang="en-JM" sz="1600" b="1" dirty="0">
                <a:latin typeface="Arial" pitchFamily="34" charset="0"/>
                <a:ea typeface="Calibri" pitchFamily="34" charset="0"/>
                <a:cs typeface="Arial" pitchFamily="34" charset="0"/>
              </a:rPr>
              <a:t>   to and assist the needy; </a:t>
            </a:r>
            <a:endParaRPr lang="en-JM" sz="1600" b="1" dirty="0">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381000" y="2566763"/>
            <a:ext cx="8534400" cy="3785652"/>
          </a:xfrm>
          <a:prstGeom prst="rect">
            <a:avLst/>
          </a:prstGeom>
          <a:solidFill>
            <a:srgbClr val="FFFF00">
              <a:alpha val="35000"/>
            </a:srgb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sz="2000" b="1" i="0" u="none" strike="noStrike" cap="none" normalizeH="0" baseline="0" dirty="0">
                <a:ln>
                  <a:noFill/>
                </a:ln>
                <a:solidFill>
                  <a:srgbClr val="000000"/>
                </a:solidFill>
                <a:effectLst/>
                <a:latin typeface="Arial" pitchFamily="34" charset="0"/>
                <a:ea typeface="Times New Roman" pitchFamily="18" charset="0"/>
                <a:cs typeface="Arial" pitchFamily="34" charset="0"/>
              </a:rPr>
              <a:t>The first convention was held in the 1920’s in New York . It opened with a parade down Harlem's Lenox Avenue. That evening, before a crowd of 25,000, Garvey outlined his plan to build an African nation-state. In New York City his ideas attracted popular support, and thousands enrolled in the UNIA. He began publishing the newspaper </a:t>
            </a:r>
            <a:r>
              <a:rPr kumimoji="0" lang="en-US" sz="2000" b="1" i="1" u="none" strike="noStrike" cap="none" normalizeH="0" baseline="0" dirty="0">
                <a:ln>
                  <a:noFill/>
                </a:ln>
                <a:solidFill>
                  <a:srgbClr val="000000"/>
                </a:solidFill>
                <a:effectLst/>
                <a:latin typeface="Arial" pitchFamily="34" charset="0"/>
                <a:ea typeface="Times New Roman" pitchFamily="18" charset="0"/>
                <a:cs typeface="Arial" pitchFamily="34" charset="0"/>
              </a:rPr>
              <a:t>The Negro World </a:t>
            </a:r>
            <a:r>
              <a:rPr kumimoji="0" lang="en-US" sz="2000" b="1" i="0" u="none" strike="noStrike" cap="none" normalizeH="0" baseline="0" dirty="0">
                <a:ln>
                  <a:noFill/>
                </a:ln>
                <a:solidFill>
                  <a:srgbClr val="000000"/>
                </a:solidFill>
                <a:effectLst/>
                <a:latin typeface="Arial" pitchFamily="34" charset="0"/>
                <a:ea typeface="Times New Roman" pitchFamily="18" charset="0"/>
                <a:cs typeface="Arial" pitchFamily="34" charset="0"/>
              </a:rPr>
              <a:t>and toured the United States preaching black nationalism to popular audiences. Between</a:t>
            </a:r>
            <a:r>
              <a:rPr kumimoji="0" lang="en-US" sz="2000" b="1" i="0" u="none" strike="noStrike" cap="none" normalizeH="0" dirty="0">
                <a:ln>
                  <a:noFill/>
                </a:ln>
                <a:solidFill>
                  <a:srgbClr val="000000"/>
                </a:solidFill>
                <a:effectLst/>
                <a:latin typeface="Arial" pitchFamily="34" charset="0"/>
                <a:ea typeface="Times New Roman" pitchFamily="18" charset="0"/>
                <a:cs typeface="Arial" pitchFamily="34" charset="0"/>
              </a:rPr>
              <a:t> 1916 and 1927, the UNIA grew to become the largest Pan-</a:t>
            </a:r>
            <a:r>
              <a:rPr lang="en-US" sz="2000" b="1" dirty="0">
                <a:solidFill>
                  <a:srgbClr val="000000"/>
                </a:solidFill>
                <a:latin typeface="Arial" pitchFamily="34" charset="0"/>
                <a:ea typeface="Times New Roman" pitchFamily="18" charset="0"/>
                <a:cs typeface="Arial" pitchFamily="34" charset="0"/>
              </a:rPr>
              <a:t>A</a:t>
            </a:r>
            <a:r>
              <a:rPr kumimoji="0" lang="en-US" sz="2000" b="1" i="0" u="none" strike="noStrike" cap="none" normalizeH="0" dirty="0">
                <a:ln>
                  <a:noFill/>
                </a:ln>
                <a:solidFill>
                  <a:srgbClr val="000000"/>
                </a:solidFill>
                <a:effectLst/>
                <a:latin typeface="Arial" pitchFamily="34" charset="0"/>
                <a:ea typeface="Times New Roman" pitchFamily="18" charset="0"/>
                <a:cs typeface="Arial" pitchFamily="34" charset="0"/>
              </a:rPr>
              <a:t>frican organization in history.</a:t>
            </a:r>
            <a:endParaRPr kumimoji="0" lang="en-US" sz="2000" b="1" i="0" u="none" strike="noStrike" cap="none" normalizeH="0" baseline="0" dirty="0">
              <a:ln>
                <a:noFill/>
              </a:ln>
              <a:solidFill>
                <a:schemeClr val="tx1"/>
              </a:solidFill>
              <a:effectLst/>
              <a:latin typeface="Arial" pitchFamily="34" charset="0"/>
              <a:cs typeface="Arial" pitchFamily="34" charset="0"/>
            </a:endParaRPr>
          </a:p>
        </p:txBody>
      </p:sp>
      <p:sp>
        <p:nvSpPr>
          <p:cNvPr id="3" name="Rectangle 2"/>
          <p:cNvSpPr/>
          <p:nvPr/>
        </p:nvSpPr>
        <p:spPr>
          <a:xfrm>
            <a:off x="304800" y="381000"/>
            <a:ext cx="8534400" cy="1077218"/>
          </a:xfrm>
          <a:prstGeom prst="rect">
            <a:avLst/>
          </a:prstGeom>
        </p:spPr>
        <p:style>
          <a:lnRef idx="1">
            <a:schemeClr val="dk1"/>
          </a:lnRef>
          <a:fillRef idx="3">
            <a:schemeClr val="dk1"/>
          </a:fillRef>
          <a:effectRef idx="2">
            <a:schemeClr val="dk1"/>
          </a:effectRef>
          <a:fontRef idx="minor">
            <a:schemeClr val="lt1"/>
          </a:fontRef>
        </p:style>
        <p:txBody>
          <a:bodyPr wrap="square">
            <a:spAutoFit/>
          </a:bodyPr>
          <a:lstStyle/>
          <a:p>
            <a:pPr algn="ctr"/>
            <a:r>
              <a:rPr lang="en-US" sz="3200" b="1" dirty="0">
                <a:solidFill>
                  <a:schemeClr val="bg1"/>
                </a:solidFill>
                <a:latin typeface="Arial" pitchFamily="34" charset="0"/>
                <a:ea typeface="Times New Roman" pitchFamily="18" charset="0"/>
                <a:cs typeface="Arial" pitchFamily="34" charset="0"/>
              </a:rPr>
              <a:t>THE UNIVERSAL NEGRO  IMPROVEMENT ASSOCIATION (UNIA) Cont’d</a:t>
            </a:r>
            <a:endParaRPr lang="en-JM" sz="3200" b="1" dirty="0">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2286000"/>
            <a:ext cx="7848600" cy="4247317"/>
          </a:xfrm>
          <a:prstGeom prst="rect">
            <a:avLst/>
          </a:prstGeom>
          <a:solidFill>
            <a:srgbClr val="FFFF00">
              <a:alpha val="37000"/>
            </a:srgbClr>
          </a:solidFill>
        </p:spPr>
        <p:txBody>
          <a:bodyPr wrap="square">
            <a:spAutoFit/>
          </a:bodyPr>
          <a:lstStyle/>
          <a:p>
            <a:pPr lvl="0" fontAlgn="base">
              <a:lnSpc>
                <a:spcPct val="150000"/>
              </a:lnSpc>
              <a:spcBef>
                <a:spcPct val="0"/>
              </a:spcBef>
              <a:spcAft>
                <a:spcPct val="0"/>
              </a:spcAft>
            </a:pPr>
            <a:r>
              <a:rPr lang="en-US" sz="2000" b="1" dirty="0">
                <a:solidFill>
                  <a:srgbClr val="000000"/>
                </a:solidFill>
                <a:latin typeface="Arial" pitchFamily="34" charset="0"/>
                <a:ea typeface="Times New Roman" pitchFamily="18" charset="0"/>
                <a:cs typeface="Arial" pitchFamily="34" charset="0"/>
              </a:rPr>
              <a:t>His efforts were successful, and soon, the association boasted over 1,100 branches in more than 40 countries. Most of these branches were located in the United States, which had become the UNIA's base of operations. There were, however, offices in several Caribbean countries -Cuba having the most. Branches also existed in places such as Panama, Costa Rica, Ecuador, Venezuela, Ghana, Sierra Leone, Liberia, Namibia and South Africa. He also launched some ambitious business ventures, notably the Black Star Shipping Line. </a:t>
            </a:r>
            <a:endParaRPr lang="en-US" sz="2000" b="1" dirty="0">
              <a:latin typeface="Arial" pitchFamily="34" charset="0"/>
              <a:cs typeface="Arial" pitchFamily="34" charset="0"/>
            </a:endParaRPr>
          </a:p>
        </p:txBody>
      </p:sp>
      <p:sp>
        <p:nvSpPr>
          <p:cNvPr id="3" name="Rectangle 2"/>
          <p:cNvSpPr/>
          <p:nvPr/>
        </p:nvSpPr>
        <p:spPr>
          <a:xfrm>
            <a:off x="762000" y="609600"/>
            <a:ext cx="7467600" cy="1384995"/>
          </a:xfrm>
          <a:prstGeom prst="rect">
            <a:avLst/>
          </a:prstGeom>
        </p:spPr>
        <p:style>
          <a:lnRef idx="1">
            <a:schemeClr val="dk1"/>
          </a:lnRef>
          <a:fillRef idx="3">
            <a:schemeClr val="dk1"/>
          </a:fillRef>
          <a:effectRef idx="2">
            <a:schemeClr val="dk1"/>
          </a:effectRef>
          <a:fontRef idx="minor">
            <a:schemeClr val="lt1"/>
          </a:fontRef>
        </p:style>
        <p:txBody>
          <a:bodyPr wrap="square">
            <a:spAutoFit/>
          </a:bodyPr>
          <a:lstStyle/>
          <a:p>
            <a:pPr algn="ctr"/>
            <a:r>
              <a:rPr lang="en-US" sz="2800" b="1" dirty="0">
                <a:solidFill>
                  <a:schemeClr val="bg1"/>
                </a:solidFill>
                <a:latin typeface="Arial" pitchFamily="34" charset="0"/>
                <a:ea typeface="Times New Roman" pitchFamily="18" charset="0"/>
                <a:cs typeface="Arial" pitchFamily="34" charset="0"/>
              </a:rPr>
              <a:t>THE UNIVERSAL NEGRO</a:t>
            </a:r>
          </a:p>
          <a:p>
            <a:pPr algn="ctr"/>
            <a:r>
              <a:rPr lang="en-US" sz="2800" b="1" dirty="0">
                <a:solidFill>
                  <a:schemeClr val="bg1"/>
                </a:solidFill>
                <a:latin typeface="Arial" pitchFamily="34" charset="0"/>
                <a:ea typeface="Times New Roman" pitchFamily="18" charset="0"/>
                <a:cs typeface="Arial" pitchFamily="34" charset="0"/>
              </a:rPr>
              <a:t> IMPROVEMENT ASSOCIATION (UNIA) Cont’d</a:t>
            </a:r>
            <a:endParaRPr lang="en-JM" sz="2800" b="1" dirty="0">
              <a:solidFill>
                <a:schemeClr val="bg1"/>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cca07546-e5c8-4b5e-9dad-5a2b876409a7}" enabled="1" method="Privileged" siteId="{f056f238-b122-4d71-8f28-5a56321e84a7}" contentBits="2" removed="0"/>
</clbl:labelList>
</file>

<file path=docProps/app.xml><?xml version="1.0" encoding="utf-8"?>
<Properties xmlns="http://schemas.openxmlformats.org/officeDocument/2006/extended-properties" xmlns:vt="http://schemas.openxmlformats.org/officeDocument/2006/docPropsVTypes">
  <TotalTime>1618</TotalTime>
  <Words>2189</Words>
  <Application>Microsoft Office PowerPoint</Application>
  <PresentationFormat>On-screen Show (4:3)</PresentationFormat>
  <Paragraphs>96</Paragraphs>
  <Slides>20</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Aptos</vt:lpstr>
      <vt:lpstr>Arial</vt:lpstr>
      <vt:lpstr>Calibri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Opal Scott</dc:creator>
  <cp:lastModifiedBy>Opal Scott</cp:lastModifiedBy>
  <cp:revision>31</cp:revision>
  <dcterms:created xsi:type="dcterms:W3CDTF">2014-07-30T21:21:28Z</dcterms:created>
  <dcterms:modified xsi:type="dcterms:W3CDTF">2026-08-17T21:14:45Z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ificationContentMarkingFooterLocations">
    <vt:lpwstr>Office Theme:3</vt:lpwstr>
  </property>
  <property fmtid="{D5CDD505-2E9C-101B-9397-08002B2CF9AE}" pid="3" name="ClassificationContentMarkingFooterText">
    <vt:lpwstr>Level 1: Public</vt:lpwstr>
  </property>
</Properties>
</file>