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Lst>
  <p:notesMasterIdLst>
    <p:notesMasterId r:id="rId1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JM"/>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AAEEB2-797D-49F9-A037-EB12EA859F89}" type="datetimeFigureOut">
              <a:rPr lang="en-JM" smtClean="0"/>
              <a:t>17/4/2026</a:t>
            </a:fld>
            <a:endParaRPr lang="en-JM"/>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JM"/>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JM"/>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D8D667-2D27-4766-9600-FE7457A72A6B}" type="slidenum">
              <a:rPr lang="en-JM" smtClean="0"/>
              <a:t>‹#›</a:t>
            </a:fld>
            <a:endParaRPr lang="en-JM"/>
          </a:p>
        </p:txBody>
      </p:sp>
    </p:spTree>
    <p:extLst>
      <p:ext uri="{BB962C8B-B14F-4D97-AF65-F5344CB8AC3E}">
        <p14:creationId xmlns:p14="http://schemas.microsoft.com/office/powerpoint/2010/main" val="2421468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JM" dirty="0"/>
          </a:p>
        </p:txBody>
      </p:sp>
      <p:sp>
        <p:nvSpPr>
          <p:cNvPr id="4" name="Slide Number Placeholder 3"/>
          <p:cNvSpPr>
            <a:spLocks noGrp="1"/>
          </p:cNvSpPr>
          <p:nvPr>
            <p:ph type="sldNum" sz="quarter" idx="5"/>
          </p:nvPr>
        </p:nvSpPr>
        <p:spPr/>
        <p:txBody>
          <a:bodyPr/>
          <a:lstStyle/>
          <a:p>
            <a:fld id="{42D8D667-2D27-4766-9600-FE7457A72A6B}" type="slidenum">
              <a:rPr lang="en-JM" smtClean="0"/>
              <a:t>12</a:t>
            </a:fld>
            <a:endParaRPr lang="en-JM"/>
          </a:p>
        </p:txBody>
      </p:sp>
    </p:spTree>
    <p:extLst>
      <p:ext uri="{BB962C8B-B14F-4D97-AF65-F5344CB8AC3E}">
        <p14:creationId xmlns:p14="http://schemas.microsoft.com/office/powerpoint/2010/main" val="3161199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AF1713FC-2BE9-44C3-846D-3889CB6C9CA9}" type="datetimeFigureOut">
              <a:rPr lang="en-JM" smtClean="0"/>
              <a:t>16/4/2026</a:t>
            </a:fld>
            <a:endParaRPr lang="en-JM"/>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JM"/>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D9E09848-336A-4338-BF6C-197DDF44BFA0}" type="slidenum">
              <a:rPr lang="en-JM" smtClean="0"/>
              <a:t>‹#›</a:t>
            </a:fld>
            <a:endParaRPr lang="en-JM"/>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2064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1713FC-2BE9-44C3-846D-3889CB6C9CA9}" type="datetimeFigureOut">
              <a:rPr lang="en-JM" smtClean="0"/>
              <a:t>16/4/2026</a:t>
            </a:fld>
            <a:endParaRPr lang="en-JM"/>
          </a:p>
        </p:txBody>
      </p:sp>
      <p:sp>
        <p:nvSpPr>
          <p:cNvPr id="5" name="Footer Placeholder 4"/>
          <p:cNvSpPr>
            <a:spLocks noGrp="1"/>
          </p:cNvSpPr>
          <p:nvPr>
            <p:ph type="ftr" sz="quarter" idx="11"/>
          </p:nvPr>
        </p:nvSpPr>
        <p:spPr/>
        <p:txBody>
          <a:bodyPr/>
          <a:lstStyle/>
          <a:p>
            <a:endParaRPr lang="en-JM"/>
          </a:p>
        </p:txBody>
      </p:sp>
      <p:sp>
        <p:nvSpPr>
          <p:cNvPr id="6" name="Slide Number Placeholder 5"/>
          <p:cNvSpPr>
            <a:spLocks noGrp="1"/>
          </p:cNvSpPr>
          <p:nvPr>
            <p:ph type="sldNum" sz="quarter" idx="12"/>
          </p:nvPr>
        </p:nvSpPr>
        <p:spPr/>
        <p:txBody>
          <a:bodyPr/>
          <a:lstStyle/>
          <a:p>
            <a:fld id="{D9E09848-336A-4338-BF6C-197DDF44BFA0}" type="slidenum">
              <a:rPr lang="en-JM" smtClean="0"/>
              <a:t>‹#›</a:t>
            </a:fld>
            <a:endParaRPr lang="en-JM"/>
          </a:p>
        </p:txBody>
      </p:sp>
    </p:spTree>
    <p:extLst>
      <p:ext uri="{BB962C8B-B14F-4D97-AF65-F5344CB8AC3E}">
        <p14:creationId xmlns:p14="http://schemas.microsoft.com/office/powerpoint/2010/main" val="2969864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1713FC-2BE9-44C3-846D-3889CB6C9CA9}" type="datetimeFigureOut">
              <a:rPr lang="en-JM" smtClean="0"/>
              <a:t>16/4/2026</a:t>
            </a:fld>
            <a:endParaRPr lang="en-JM"/>
          </a:p>
        </p:txBody>
      </p:sp>
      <p:sp>
        <p:nvSpPr>
          <p:cNvPr id="5" name="Footer Placeholder 4"/>
          <p:cNvSpPr>
            <a:spLocks noGrp="1"/>
          </p:cNvSpPr>
          <p:nvPr>
            <p:ph type="ftr" sz="quarter" idx="11"/>
          </p:nvPr>
        </p:nvSpPr>
        <p:spPr/>
        <p:txBody>
          <a:bodyPr/>
          <a:lstStyle/>
          <a:p>
            <a:endParaRPr lang="en-JM"/>
          </a:p>
        </p:txBody>
      </p:sp>
      <p:sp>
        <p:nvSpPr>
          <p:cNvPr id="6" name="Slide Number Placeholder 5"/>
          <p:cNvSpPr>
            <a:spLocks noGrp="1"/>
          </p:cNvSpPr>
          <p:nvPr>
            <p:ph type="sldNum" sz="quarter" idx="12"/>
          </p:nvPr>
        </p:nvSpPr>
        <p:spPr/>
        <p:txBody>
          <a:bodyPr/>
          <a:lstStyle/>
          <a:p>
            <a:fld id="{D9E09848-336A-4338-BF6C-197DDF44BFA0}" type="slidenum">
              <a:rPr lang="en-JM" smtClean="0"/>
              <a:t>‹#›</a:t>
            </a:fld>
            <a:endParaRPr lang="en-JM"/>
          </a:p>
        </p:txBody>
      </p:sp>
    </p:spTree>
    <p:extLst>
      <p:ext uri="{BB962C8B-B14F-4D97-AF65-F5344CB8AC3E}">
        <p14:creationId xmlns:p14="http://schemas.microsoft.com/office/powerpoint/2010/main" val="2247204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1713FC-2BE9-44C3-846D-3889CB6C9CA9}" type="datetimeFigureOut">
              <a:rPr lang="en-JM" smtClean="0"/>
              <a:t>16/4/2026</a:t>
            </a:fld>
            <a:endParaRPr lang="en-JM"/>
          </a:p>
        </p:txBody>
      </p:sp>
      <p:sp>
        <p:nvSpPr>
          <p:cNvPr id="5" name="Footer Placeholder 4"/>
          <p:cNvSpPr>
            <a:spLocks noGrp="1"/>
          </p:cNvSpPr>
          <p:nvPr>
            <p:ph type="ftr" sz="quarter" idx="11"/>
          </p:nvPr>
        </p:nvSpPr>
        <p:spPr/>
        <p:txBody>
          <a:bodyPr/>
          <a:lstStyle/>
          <a:p>
            <a:endParaRPr lang="en-JM"/>
          </a:p>
        </p:txBody>
      </p:sp>
      <p:sp>
        <p:nvSpPr>
          <p:cNvPr id="6" name="Slide Number Placeholder 5"/>
          <p:cNvSpPr>
            <a:spLocks noGrp="1"/>
          </p:cNvSpPr>
          <p:nvPr>
            <p:ph type="sldNum" sz="quarter" idx="12"/>
          </p:nvPr>
        </p:nvSpPr>
        <p:spPr/>
        <p:txBody>
          <a:bodyPr/>
          <a:lstStyle/>
          <a:p>
            <a:fld id="{D9E09848-336A-4338-BF6C-197DDF44BFA0}" type="slidenum">
              <a:rPr lang="en-JM" smtClean="0"/>
              <a:t>‹#›</a:t>
            </a:fld>
            <a:endParaRPr lang="en-JM"/>
          </a:p>
        </p:txBody>
      </p:sp>
    </p:spTree>
    <p:extLst>
      <p:ext uri="{BB962C8B-B14F-4D97-AF65-F5344CB8AC3E}">
        <p14:creationId xmlns:p14="http://schemas.microsoft.com/office/powerpoint/2010/main" val="1397747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F1713FC-2BE9-44C3-846D-3889CB6C9CA9}" type="datetimeFigureOut">
              <a:rPr lang="en-JM" smtClean="0"/>
              <a:t>16/4/2026</a:t>
            </a:fld>
            <a:endParaRPr lang="en-JM"/>
          </a:p>
        </p:txBody>
      </p:sp>
      <p:sp>
        <p:nvSpPr>
          <p:cNvPr id="5" name="Footer Placeholder 4"/>
          <p:cNvSpPr>
            <a:spLocks noGrp="1"/>
          </p:cNvSpPr>
          <p:nvPr>
            <p:ph type="ftr" sz="quarter" idx="11"/>
          </p:nvPr>
        </p:nvSpPr>
        <p:spPr/>
        <p:txBody>
          <a:bodyPr/>
          <a:lstStyle/>
          <a:p>
            <a:endParaRPr lang="en-JM"/>
          </a:p>
        </p:txBody>
      </p:sp>
      <p:sp>
        <p:nvSpPr>
          <p:cNvPr id="6" name="Slide Number Placeholder 5"/>
          <p:cNvSpPr>
            <a:spLocks noGrp="1"/>
          </p:cNvSpPr>
          <p:nvPr>
            <p:ph type="sldNum" sz="quarter" idx="12"/>
          </p:nvPr>
        </p:nvSpPr>
        <p:spPr/>
        <p:txBody>
          <a:bodyPr/>
          <a:lstStyle/>
          <a:p>
            <a:fld id="{D9E09848-336A-4338-BF6C-197DDF44BFA0}" type="slidenum">
              <a:rPr lang="en-JM" smtClean="0"/>
              <a:t>‹#›</a:t>
            </a:fld>
            <a:endParaRPr lang="en-JM"/>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968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1713FC-2BE9-44C3-846D-3889CB6C9CA9}" type="datetimeFigureOut">
              <a:rPr lang="en-JM" smtClean="0"/>
              <a:t>16/4/2026</a:t>
            </a:fld>
            <a:endParaRPr lang="en-JM"/>
          </a:p>
        </p:txBody>
      </p:sp>
      <p:sp>
        <p:nvSpPr>
          <p:cNvPr id="6" name="Footer Placeholder 5"/>
          <p:cNvSpPr>
            <a:spLocks noGrp="1"/>
          </p:cNvSpPr>
          <p:nvPr>
            <p:ph type="ftr" sz="quarter" idx="11"/>
          </p:nvPr>
        </p:nvSpPr>
        <p:spPr/>
        <p:txBody>
          <a:bodyPr/>
          <a:lstStyle/>
          <a:p>
            <a:endParaRPr lang="en-JM"/>
          </a:p>
        </p:txBody>
      </p:sp>
      <p:sp>
        <p:nvSpPr>
          <p:cNvPr id="7" name="Slide Number Placeholder 6"/>
          <p:cNvSpPr>
            <a:spLocks noGrp="1"/>
          </p:cNvSpPr>
          <p:nvPr>
            <p:ph type="sldNum" sz="quarter" idx="12"/>
          </p:nvPr>
        </p:nvSpPr>
        <p:spPr/>
        <p:txBody>
          <a:bodyPr/>
          <a:lstStyle/>
          <a:p>
            <a:fld id="{D9E09848-336A-4338-BF6C-197DDF44BFA0}" type="slidenum">
              <a:rPr lang="en-JM" smtClean="0"/>
              <a:t>‹#›</a:t>
            </a:fld>
            <a:endParaRPr lang="en-JM"/>
          </a:p>
        </p:txBody>
      </p:sp>
    </p:spTree>
    <p:extLst>
      <p:ext uri="{BB962C8B-B14F-4D97-AF65-F5344CB8AC3E}">
        <p14:creationId xmlns:p14="http://schemas.microsoft.com/office/powerpoint/2010/main" val="3787936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1713FC-2BE9-44C3-846D-3889CB6C9CA9}" type="datetimeFigureOut">
              <a:rPr lang="en-JM" smtClean="0"/>
              <a:t>16/4/2026</a:t>
            </a:fld>
            <a:endParaRPr lang="en-JM"/>
          </a:p>
        </p:txBody>
      </p:sp>
      <p:sp>
        <p:nvSpPr>
          <p:cNvPr id="8" name="Footer Placeholder 7"/>
          <p:cNvSpPr>
            <a:spLocks noGrp="1"/>
          </p:cNvSpPr>
          <p:nvPr>
            <p:ph type="ftr" sz="quarter" idx="11"/>
          </p:nvPr>
        </p:nvSpPr>
        <p:spPr/>
        <p:txBody>
          <a:bodyPr/>
          <a:lstStyle/>
          <a:p>
            <a:endParaRPr lang="en-JM"/>
          </a:p>
        </p:txBody>
      </p:sp>
      <p:sp>
        <p:nvSpPr>
          <p:cNvPr id="9" name="Slide Number Placeholder 8"/>
          <p:cNvSpPr>
            <a:spLocks noGrp="1"/>
          </p:cNvSpPr>
          <p:nvPr>
            <p:ph type="sldNum" sz="quarter" idx="12"/>
          </p:nvPr>
        </p:nvSpPr>
        <p:spPr/>
        <p:txBody>
          <a:bodyPr/>
          <a:lstStyle/>
          <a:p>
            <a:fld id="{D9E09848-336A-4338-BF6C-197DDF44BFA0}" type="slidenum">
              <a:rPr lang="en-JM" smtClean="0"/>
              <a:t>‹#›</a:t>
            </a:fld>
            <a:endParaRPr lang="en-JM"/>
          </a:p>
        </p:txBody>
      </p:sp>
    </p:spTree>
    <p:extLst>
      <p:ext uri="{BB962C8B-B14F-4D97-AF65-F5344CB8AC3E}">
        <p14:creationId xmlns:p14="http://schemas.microsoft.com/office/powerpoint/2010/main" val="3073651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1713FC-2BE9-44C3-846D-3889CB6C9CA9}" type="datetimeFigureOut">
              <a:rPr lang="en-JM" smtClean="0"/>
              <a:t>16/4/2026</a:t>
            </a:fld>
            <a:endParaRPr lang="en-JM"/>
          </a:p>
        </p:txBody>
      </p:sp>
      <p:sp>
        <p:nvSpPr>
          <p:cNvPr id="4" name="Footer Placeholder 3"/>
          <p:cNvSpPr>
            <a:spLocks noGrp="1"/>
          </p:cNvSpPr>
          <p:nvPr>
            <p:ph type="ftr" sz="quarter" idx="11"/>
          </p:nvPr>
        </p:nvSpPr>
        <p:spPr/>
        <p:txBody>
          <a:bodyPr/>
          <a:lstStyle/>
          <a:p>
            <a:endParaRPr lang="en-JM"/>
          </a:p>
        </p:txBody>
      </p:sp>
      <p:sp>
        <p:nvSpPr>
          <p:cNvPr id="5" name="Slide Number Placeholder 4"/>
          <p:cNvSpPr>
            <a:spLocks noGrp="1"/>
          </p:cNvSpPr>
          <p:nvPr>
            <p:ph type="sldNum" sz="quarter" idx="12"/>
          </p:nvPr>
        </p:nvSpPr>
        <p:spPr/>
        <p:txBody>
          <a:bodyPr/>
          <a:lstStyle/>
          <a:p>
            <a:fld id="{D9E09848-336A-4338-BF6C-197DDF44BFA0}" type="slidenum">
              <a:rPr lang="en-JM" smtClean="0"/>
              <a:t>‹#›</a:t>
            </a:fld>
            <a:endParaRPr lang="en-JM"/>
          </a:p>
        </p:txBody>
      </p:sp>
    </p:spTree>
    <p:extLst>
      <p:ext uri="{BB962C8B-B14F-4D97-AF65-F5344CB8AC3E}">
        <p14:creationId xmlns:p14="http://schemas.microsoft.com/office/powerpoint/2010/main" val="49780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1713FC-2BE9-44C3-846D-3889CB6C9CA9}" type="datetimeFigureOut">
              <a:rPr lang="en-JM" smtClean="0"/>
              <a:t>16/4/2026</a:t>
            </a:fld>
            <a:endParaRPr lang="en-JM"/>
          </a:p>
        </p:txBody>
      </p:sp>
      <p:sp>
        <p:nvSpPr>
          <p:cNvPr id="3" name="Footer Placeholder 2"/>
          <p:cNvSpPr>
            <a:spLocks noGrp="1"/>
          </p:cNvSpPr>
          <p:nvPr>
            <p:ph type="ftr" sz="quarter" idx="11"/>
          </p:nvPr>
        </p:nvSpPr>
        <p:spPr/>
        <p:txBody>
          <a:bodyPr/>
          <a:lstStyle/>
          <a:p>
            <a:endParaRPr lang="en-JM"/>
          </a:p>
        </p:txBody>
      </p:sp>
      <p:sp>
        <p:nvSpPr>
          <p:cNvPr id="4" name="Slide Number Placeholder 3"/>
          <p:cNvSpPr>
            <a:spLocks noGrp="1"/>
          </p:cNvSpPr>
          <p:nvPr>
            <p:ph type="sldNum" sz="quarter" idx="12"/>
          </p:nvPr>
        </p:nvSpPr>
        <p:spPr/>
        <p:txBody>
          <a:bodyPr/>
          <a:lstStyle/>
          <a:p>
            <a:fld id="{D9E09848-336A-4338-BF6C-197DDF44BFA0}" type="slidenum">
              <a:rPr lang="en-JM" smtClean="0"/>
              <a:t>‹#›</a:t>
            </a:fld>
            <a:endParaRPr lang="en-JM"/>
          </a:p>
        </p:txBody>
      </p:sp>
    </p:spTree>
    <p:extLst>
      <p:ext uri="{BB962C8B-B14F-4D97-AF65-F5344CB8AC3E}">
        <p14:creationId xmlns:p14="http://schemas.microsoft.com/office/powerpoint/2010/main" val="3796862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1713FC-2BE9-44C3-846D-3889CB6C9CA9}" type="datetimeFigureOut">
              <a:rPr lang="en-JM" smtClean="0"/>
              <a:t>16/4/2026</a:t>
            </a:fld>
            <a:endParaRPr lang="en-JM"/>
          </a:p>
        </p:txBody>
      </p:sp>
      <p:sp>
        <p:nvSpPr>
          <p:cNvPr id="6" name="Footer Placeholder 5"/>
          <p:cNvSpPr>
            <a:spLocks noGrp="1"/>
          </p:cNvSpPr>
          <p:nvPr>
            <p:ph type="ftr" sz="quarter" idx="11"/>
          </p:nvPr>
        </p:nvSpPr>
        <p:spPr/>
        <p:txBody>
          <a:bodyPr/>
          <a:lstStyle/>
          <a:p>
            <a:endParaRPr lang="en-JM"/>
          </a:p>
        </p:txBody>
      </p:sp>
      <p:sp>
        <p:nvSpPr>
          <p:cNvPr id="7" name="Slide Number Placeholder 6"/>
          <p:cNvSpPr>
            <a:spLocks noGrp="1"/>
          </p:cNvSpPr>
          <p:nvPr>
            <p:ph type="sldNum" sz="quarter" idx="12"/>
          </p:nvPr>
        </p:nvSpPr>
        <p:spPr/>
        <p:txBody>
          <a:bodyPr/>
          <a:lstStyle/>
          <a:p>
            <a:fld id="{D9E09848-336A-4338-BF6C-197DDF44BFA0}" type="slidenum">
              <a:rPr lang="en-JM" smtClean="0"/>
              <a:t>‹#›</a:t>
            </a:fld>
            <a:endParaRPr lang="en-JM"/>
          </a:p>
        </p:txBody>
      </p:sp>
    </p:spTree>
    <p:extLst>
      <p:ext uri="{BB962C8B-B14F-4D97-AF65-F5344CB8AC3E}">
        <p14:creationId xmlns:p14="http://schemas.microsoft.com/office/powerpoint/2010/main" val="1553455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1713FC-2BE9-44C3-846D-3889CB6C9CA9}" type="datetimeFigureOut">
              <a:rPr lang="en-JM" smtClean="0"/>
              <a:t>16/4/2026</a:t>
            </a:fld>
            <a:endParaRPr lang="en-JM"/>
          </a:p>
        </p:txBody>
      </p:sp>
      <p:sp>
        <p:nvSpPr>
          <p:cNvPr id="6" name="Footer Placeholder 5"/>
          <p:cNvSpPr>
            <a:spLocks noGrp="1"/>
          </p:cNvSpPr>
          <p:nvPr>
            <p:ph type="ftr" sz="quarter" idx="11"/>
          </p:nvPr>
        </p:nvSpPr>
        <p:spPr/>
        <p:txBody>
          <a:bodyPr/>
          <a:lstStyle/>
          <a:p>
            <a:endParaRPr lang="en-JM"/>
          </a:p>
        </p:txBody>
      </p:sp>
      <p:sp>
        <p:nvSpPr>
          <p:cNvPr id="7" name="Slide Number Placeholder 6"/>
          <p:cNvSpPr>
            <a:spLocks noGrp="1"/>
          </p:cNvSpPr>
          <p:nvPr>
            <p:ph type="sldNum" sz="quarter" idx="12"/>
          </p:nvPr>
        </p:nvSpPr>
        <p:spPr/>
        <p:txBody>
          <a:bodyPr/>
          <a:lstStyle/>
          <a:p>
            <a:fld id="{D9E09848-336A-4338-BF6C-197DDF44BFA0}" type="slidenum">
              <a:rPr lang="en-JM" smtClean="0"/>
              <a:t>‹#›</a:t>
            </a:fld>
            <a:endParaRPr lang="en-JM"/>
          </a:p>
        </p:txBody>
      </p:sp>
    </p:spTree>
    <p:extLst>
      <p:ext uri="{BB962C8B-B14F-4D97-AF65-F5344CB8AC3E}">
        <p14:creationId xmlns:p14="http://schemas.microsoft.com/office/powerpoint/2010/main" val="3404795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JM"/>
          </a:p>
        </p:txBody>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AF1713FC-2BE9-44C3-846D-3889CB6C9CA9}" type="datetimeFigureOut">
              <a:rPr lang="en-JM" smtClean="0"/>
              <a:t>16/4/2026</a:t>
            </a:fld>
            <a:endParaRPr lang="en-JM"/>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JM"/>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D9E09848-336A-4338-BF6C-197DDF44BFA0}" type="slidenum">
              <a:rPr lang="en-JM" smtClean="0"/>
              <a:t>‹#›</a:t>
            </a:fld>
            <a:endParaRPr lang="en-JM"/>
          </a:p>
        </p:txBody>
      </p:sp>
      <p:sp>
        <p:nvSpPr>
          <p:cNvPr id="9" name="TextBox 8">
            <a:extLst>
              <a:ext uri="{FF2B5EF4-FFF2-40B4-BE49-F238E27FC236}">
                <a16:creationId xmlns:a16="http://schemas.microsoft.com/office/drawing/2014/main" id="{ECCB8493-957D-D282-FAD8-A5D1F7E610FE}"/>
              </a:ext>
            </a:extLst>
          </p:cNvPr>
          <p:cNvSpPr txBox="1"/>
          <p:nvPr userDrawn="1">
            <p:extLst>
              <p:ext uri="{1162E1C5-73C7-4A58-AE30-91384D911F3F}">
                <p184:classification xmlns:p184="http://schemas.microsoft.com/office/powerpoint/2018/4/main" val="ftr"/>
              </p:ext>
            </p:extLst>
          </p:nvPr>
        </p:nvSpPr>
        <p:spPr>
          <a:xfrm>
            <a:off x="63500" y="6642100"/>
            <a:ext cx="814388" cy="152400"/>
          </a:xfrm>
          <a:prstGeom prst="rect">
            <a:avLst/>
          </a:prstGeom>
        </p:spPr>
        <p:txBody>
          <a:bodyPr horzOverflow="overflow" lIns="0" tIns="0" rIns="0" bIns="0">
            <a:spAutoFit/>
          </a:bodyPr>
          <a:lstStyle/>
          <a:p>
            <a:pPr algn="l"/>
            <a:r>
              <a:rPr lang="en-JM" sz="1000">
                <a:solidFill>
                  <a:srgbClr val="000000">
                    <a:alpha val="50000"/>
                  </a:srgbClr>
                </a:solidFill>
                <a:latin typeface="Aptos" panose="020B0004020202020204" pitchFamily="34" charset="0"/>
              </a:rPr>
              <a:t>Level 1: Public</a:t>
            </a:r>
          </a:p>
        </p:txBody>
      </p:sp>
    </p:spTree>
    <p:extLst>
      <p:ext uri="{BB962C8B-B14F-4D97-AF65-F5344CB8AC3E}">
        <p14:creationId xmlns:p14="http://schemas.microsoft.com/office/powerpoint/2010/main" val="542208670"/>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jnht.com/st_mary.php"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jnht.com/st_mary.php"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jnht.com/st_mary.php"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jnht.com/st_mary.php"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jnht.com/st_mary.php" TargetMode="Externa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jnht.com/st_mary.php"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jnht.com/st_mary.php" TargetMode="Externa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jnht.com/st_mary.php" TargetMode="Externa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hyperlink" Target="https://jnht.com/st_mary.php"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jnht.com/st_mary.php"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95222-49B5-A23A-B8CE-DC261E3B7FE3}"/>
              </a:ext>
            </a:extLst>
          </p:cNvPr>
          <p:cNvSpPr>
            <a:spLocks noGrp="1"/>
          </p:cNvSpPr>
          <p:nvPr>
            <p:ph type="title"/>
          </p:nvPr>
        </p:nvSpPr>
        <p:spPr>
          <a:xfrm>
            <a:off x="963386" y="595308"/>
            <a:ext cx="10265227" cy="1748246"/>
          </a:xfrm>
        </p:spPr>
        <p:txBody>
          <a:bodyPr>
            <a:normAutofit fontScale="90000"/>
          </a:bodyPr>
          <a:lstStyle/>
          <a:p>
            <a:pPr algn="ctr"/>
            <a:r>
              <a:rPr lang="en-JM" b="1" dirty="0"/>
              <a:t>International Day for Monuments and Sites</a:t>
            </a:r>
            <a:br>
              <a:rPr lang="en-JM" b="1" dirty="0"/>
            </a:br>
            <a:r>
              <a:rPr lang="en-JM" b="1" dirty="0"/>
              <a:t>April 18, 2026</a:t>
            </a:r>
            <a:br>
              <a:rPr lang="en-JM" b="1" dirty="0"/>
            </a:br>
            <a:endParaRPr lang="en-JM" dirty="0"/>
          </a:p>
        </p:txBody>
      </p:sp>
      <p:pic>
        <p:nvPicPr>
          <p:cNvPr id="5" name="Content Placeholder 4">
            <a:extLst>
              <a:ext uri="{FF2B5EF4-FFF2-40B4-BE49-F238E27FC236}">
                <a16:creationId xmlns:a16="http://schemas.microsoft.com/office/drawing/2014/main" id="{7BA5DEB7-BDE7-735B-4234-C90380ED59D9}"/>
              </a:ext>
            </a:extLst>
          </p:cNvPr>
          <p:cNvPicPr>
            <a:picLocks noGrp="1" noChangeAspect="1"/>
          </p:cNvPicPr>
          <p:nvPr>
            <p:ph idx="1"/>
          </p:nvPr>
        </p:nvPicPr>
        <p:blipFill>
          <a:blip r:embed="rId2"/>
          <a:stretch>
            <a:fillRect/>
          </a:stretch>
        </p:blipFill>
        <p:spPr>
          <a:xfrm>
            <a:off x="3325543" y="2343554"/>
            <a:ext cx="4520009" cy="2069151"/>
          </a:xfrm>
          <a:prstGeom prst="rect">
            <a:avLst/>
          </a:prstGeom>
        </p:spPr>
      </p:pic>
      <p:sp>
        <p:nvSpPr>
          <p:cNvPr id="11" name="Title 1">
            <a:extLst>
              <a:ext uri="{FF2B5EF4-FFF2-40B4-BE49-F238E27FC236}">
                <a16:creationId xmlns:a16="http://schemas.microsoft.com/office/drawing/2014/main" id="{E36304B0-5E60-C17A-BEE9-8158F1ECB90E}"/>
              </a:ext>
            </a:extLst>
          </p:cNvPr>
          <p:cNvSpPr txBox="1">
            <a:spLocks/>
          </p:cNvSpPr>
          <p:nvPr/>
        </p:nvSpPr>
        <p:spPr>
          <a:xfrm>
            <a:off x="822960" y="5137186"/>
            <a:ext cx="11369040" cy="1400774"/>
          </a:xfrm>
          <a:prstGeom prst="rect">
            <a:avLst/>
          </a:prstGeom>
        </p:spPr>
        <p:txBody>
          <a:bodyPr vert="horz" lIns="91440" tIns="45720" rIns="91440" bIns="45720" rtlCol="0" anchor="ctr">
            <a:normAutofit fontScale="45000" lnSpcReduction="2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JM" sz="6100" b="1" dirty="0"/>
              <a:t>Historical places in St. Mary you need to visit.</a:t>
            </a:r>
          </a:p>
          <a:p>
            <a:pPr algn="ctr"/>
            <a:endParaRPr lang="en-JM" b="1" dirty="0"/>
          </a:p>
          <a:p>
            <a:pPr algn="ctr"/>
            <a:r>
              <a:rPr lang="en-JM" b="1" dirty="0"/>
              <a:t>									</a:t>
            </a:r>
          </a:p>
          <a:p>
            <a:pPr algn="ctr"/>
            <a:r>
              <a:rPr lang="en-JM" b="1" dirty="0"/>
              <a:t>						</a:t>
            </a:r>
            <a:r>
              <a:rPr lang="en-JM" b="1" dirty="0">
                <a:solidFill>
                  <a:schemeClr val="tx1"/>
                </a:solidFill>
              </a:rPr>
              <a:t>Compiled by the Library Unit</a:t>
            </a:r>
            <a:br>
              <a:rPr lang="en-JM" b="1" dirty="0"/>
            </a:br>
            <a:endParaRPr lang="en-JM" dirty="0"/>
          </a:p>
        </p:txBody>
      </p:sp>
    </p:spTree>
    <p:extLst>
      <p:ext uri="{BB962C8B-B14F-4D97-AF65-F5344CB8AC3E}">
        <p14:creationId xmlns:p14="http://schemas.microsoft.com/office/powerpoint/2010/main" val="27769404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1195C-B984-EA07-B738-246EB2233AB4}"/>
              </a:ext>
            </a:extLst>
          </p:cNvPr>
          <p:cNvSpPr>
            <a:spLocks noGrp="1"/>
          </p:cNvSpPr>
          <p:nvPr>
            <p:ph type="title"/>
          </p:nvPr>
        </p:nvSpPr>
        <p:spPr/>
        <p:txBody>
          <a:bodyPr/>
          <a:lstStyle/>
          <a:p>
            <a:r>
              <a:rPr lang="en-JM" b="1" kern="1800" spc="120" dirty="0">
                <a:solidFill>
                  <a:srgbClr val="E1B500"/>
                </a:solidFill>
                <a:latin typeface="Trebuchet MS" panose="020B0603020202020204" pitchFamily="34" charset="0"/>
                <a:ea typeface="Times New Roman" panose="02020603050405020304" pitchFamily="18" charset="0"/>
                <a:cs typeface="Times New Roman" panose="02020603050405020304" pitchFamily="18" charset="0"/>
              </a:rPr>
              <a:t>Harmony Hall House</a:t>
            </a:r>
            <a:br>
              <a:rPr lang="en-JM" kern="100" dirty="0">
                <a:latin typeface="Aptos" panose="020B0004020202020204" pitchFamily="34" charset="0"/>
                <a:ea typeface="Aptos" panose="020B0004020202020204" pitchFamily="34" charset="0"/>
                <a:cs typeface="Times New Roman" panose="02020603050405020304" pitchFamily="18" charset="0"/>
              </a:rPr>
            </a:br>
            <a:endParaRPr lang="en-JM" dirty="0"/>
          </a:p>
        </p:txBody>
      </p:sp>
      <p:sp>
        <p:nvSpPr>
          <p:cNvPr id="3" name="Content Placeholder 2">
            <a:extLst>
              <a:ext uri="{FF2B5EF4-FFF2-40B4-BE49-F238E27FC236}">
                <a16:creationId xmlns:a16="http://schemas.microsoft.com/office/drawing/2014/main" id="{246C6DCF-91C2-AEE6-41D2-9A705CA53514}"/>
              </a:ext>
            </a:extLst>
          </p:cNvPr>
          <p:cNvSpPr>
            <a:spLocks noGrp="1"/>
          </p:cNvSpPr>
          <p:nvPr>
            <p:ph idx="1"/>
          </p:nvPr>
        </p:nvSpPr>
        <p:spPr>
          <a:xfrm>
            <a:off x="1143000" y="1527048"/>
            <a:ext cx="9872871" cy="4568952"/>
          </a:xfrm>
        </p:spPr>
        <p:txBody>
          <a:bodyPr>
            <a:normAutofit fontScale="85000" lnSpcReduction="20000"/>
          </a:bodyPr>
          <a:lstStyle/>
          <a:p>
            <a:pPr>
              <a:lnSpc>
                <a:spcPct val="115000"/>
              </a:lnSpc>
              <a:spcBef>
                <a:spcPts val="450"/>
              </a:spcBef>
              <a:spcAft>
                <a:spcPts val="900"/>
              </a:spcAft>
              <a:buNone/>
            </a:pPr>
            <a:r>
              <a:rPr lang="en-JM"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The original property house was on a small pimento estate in the latter </a:t>
            </a:r>
          </a:p>
          <a:p>
            <a:pPr>
              <a:lnSpc>
                <a:spcPct val="115000"/>
              </a:lnSpc>
              <a:spcBef>
                <a:spcPts val="450"/>
              </a:spcBef>
              <a:spcAft>
                <a:spcPts val="900"/>
              </a:spcAft>
              <a:buNone/>
            </a:pPr>
            <a:r>
              <a:rPr lang="en-JM"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part of the nineteenth century. By 1910, like so many other properties in the parish of St. Mary, Harmony Hall began to plant bananas, and by 1938 the agricultural produce had expanded to include coconuts.</a:t>
            </a:r>
            <a:endParaRPr lang="en-JM"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Bef>
                <a:spcPts val="450"/>
              </a:spcBef>
              <a:spcAft>
                <a:spcPts val="900"/>
              </a:spcAft>
              <a:buNone/>
            </a:pPr>
            <a:r>
              <a:rPr lang="en-JM"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The house became the manse for the local Methodist Church, and the distinguished Sherlock family lived there at one time. The property became the private home of the Lobban family for nearly fifty years. It was sold in 1986, remodelled and subsequently became the Harmony Hall Art Gallery.</a:t>
            </a:r>
            <a:endParaRPr lang="en-JM"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Bef>
                <a:spcPts val="450"/>
              </a:spcBef>
              <a:spcAft>
                <a:spcPts val="900"/>
              </a:spcAft>
              <a:buNone/>
            </a:pPr>
            <a:r>
              <a:rPr lang="en-JM"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The Harmony Hall House was declared a national monument by the Jamaica National Heritage Trust on April 3, 2003.</a:t>
            </a:r>
          </a:p>
          <a:p>
            <a:pPr>
              <a:lnSpc>
                <a:spcPct val="115000"/>
              </a:lnSpc>
              <a:spcBef>
                <a:spcPts val="450"/>
              </a:spcBef>
              <a:spcAft>
                <a:spcPts val="900"/>
              </a:spcAft>
              <a:buNone/>
            </a:pPr>
            <a:r>
              <a:rPr lang="en-US" b="1" dirty="0"/>
              <a:t>Location:</a:t>
            </a:r>
            <a:r>
              <a:rPr lang="en-US" dirty="0"/>
              <a:t> Situated in Tower Isle, St. Mary, just east of the St. Ann parish border </a:t>
            </a:r>
          </a:p>
          <a:p>
            <a:pPr algn="r">
              <a:lnSpc>
                <a:spcPct val="115000"/>
              </a:lnSpc>
              <a:spcBef>
                <a:spcPts val="450"/>
              </a:spcBef>
              <a:spcAft>
                <a:spcPts val="900"/>
              </a:spcAft>
              <a:buNone/>
            </a:pPr>
            <a:r>
              <a:rPr lang="en-JM" kern="100" dirty="0">
                <a:latin typeface="Aptos" panose="020B0004020202020204" pitchFamily="34" charset="0"/>
                <a:ea typeface="Aptos" panose="020B0004020202020204" pitchFamily="34" charset="0"/>
                <a:cs typeface="Times New Roman" panose="02020603050405020304" pitchFamily="18" charset="0"/>
                <a:hlinkClick r:id="rId2"/>
              </a:rPr>
              <a:t>https://jnht.com/st_mary.php</a:t>
            </a:r>
            <a:endParaRPr lang="en-JM" kern="100" dirty="0">
              <a:latin typeface="Aptos" panose="020B0004020202020204" pitchFamily="34" charset="0"/>
              <a:ea typeface="Aptos" panose="020B0004020202020204" pitchFamily="34" charset="0"/>
              <a:cs typeface="Times New Roman" panose="02020603050405020304" pitchFamily="18" charset="0"/>
            </a:endParaRPr>
          </a:p>
          <a:p>
            <a:pPr algn="r">
              <a:lnSpc>
                <a:spcPct val="115000"/>
              </a:lnSpc>
              <a:spcBef>
                <a:spcPts val="450"/>
              </a:spcBef>
              <a:spcAft>
                <a:spcPts val="900"/>
              </a:spcAft>
              <a:buNone/>
            </a:pPr>
            <a:endParaRPr lang="en-JM" kern="100" dirty="0">
              <a:latin typeface="Aptos" panose="020B0004020202020204" pitchFamily="34" charset="0"/>
              <a:ea typeface="Aptos" panose="020B0004020202020204" pitchFamily="34" charset="0"/>
              <a:cs typeface="Times New Roman" panose="02020603050405020304" pitchFamily="18" charset="0"/>
            </a:endParaRPr>
          </a:p>
          <a:p>
            <a:endParaRPr lang="en-JM" dirty="0"/>
          </a:p>
        </p:txBody>
      </p:sp>
      <p:pic>
        <p:nvPicPr>
          <p:cNvPr id="4" name="Picture 3" descr="Harmony Hall House">
            <a:extLst>
              <a:ext uri="{FF2B5EF4-FFF2-40B4-BE49-F238E27FC236}">
                <a16:creationId xmlns:a16="http://schemas.microsoft.com/office/drawing/2014/main" id="{1D66B7E2-11BE-7BD7-C132-8C059442416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739970" y="262128"/>
            <a:ext cx="2198665" cy="1703832"/>
          </a:xfrm>
          <a:prstGeom prst="rect">
            <a:avLst/>
          </a:prstGeom>
          <a:noFill/>
          <a:ln>
            <a:noFill/>
          </a:ln>
        </p:spPr>
      </p:pic>
    </p:spTree>
    <p:extLst>
      <p:ext uri="{BB962C8B-B14F-4D97-AF65-F5344CB8AC3E}">
        <p14:creationId xmlns:p14="http://schemas.microsoft.com/office/powerpoint/2010/main" val="744042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60305-B154-7D31-FE70-D70FD5D688F8}"/>
              </a:ext>
            </a:extLst>
          </p:cNvPr>
          <p:cNvSpPr>
            <a:spLocks noGrp="1"/>
          </p:cNvSpPr>
          <p:nvPr>
            <p:ph type="title"/>
          </p:nvPr>
        </p:nvSpPr>
        <p:spPr/>
        <p:txBody>
          <a:bodyPr/>
          <a:lstStyle/>
          <a:p>
            <a:r>
              <a:rPr lang="en-JM" b="1" kern="1800" spc="120" dirty="0">
                <a:solidFill>
                  <a:srgbClr val="E1B500"/>
                </a:solidFill>
                <a:latin typeface="Trebuchet MS" panose="020B0603020202020204" pitchFamily="34" charset="0"/>
                <a:ea typeface="Times New Roman" panose="02020603050405020304" pitchFamily="18" charset="0"/>
                <a:cs typeface="Times New Roman" panose="02020603050405020304" pitchFamily="18" charset="0"/>
              </a:rPr>
              <a:t>Prospect Great House</a:t>
            </a:r>
            <a:br>
              <a:rPr lang="en-JM" kern="100" dirty="0">
                <a:latin typeface="Aptos" panose="020B0004020202020204" pitchFamily="34" charset="0"/>
                <a:ea typeface="Aptos" panose="020B0004020202020204" pitchFamily="34" charset="0"/>
                <a:cs typeface="Times New Roman" panose="02020603050405020304" pitchFamily="18" charset="0"/>
              </a:rPr>
            </a:br>
            <a:endParaRPr lang="en-JM" dirty="0"/>
          </a:p>
        </p:txBody>
      </p:sp>
      <p:sp>
        <p:nvSpPr>
          <p:cNvPr id="3" name="Content Placeholder 2">
            <a:extLst>
              <a:ext uri="{FF2B5EF4-FFF2-40B4-BE49-F238E27FC236}">
                <a16:creationId xmlns:a16="http://schemas.microsoft.com/office/drawing/2014/main" id="{FCD7E663-F7FE-9E6E-C281-664A04F5EB33}"/>
              </a:ext>
            </a:extLst>
          </p:cNvPr>
          <p:cNvSpPr>
            <a:spLocks noGrp="1"/>
          </p:cNvSpPr>
          <p:nvPr>
            <p:ph idx="1"/>
          </p:nvPr>
        </p:nvSpPr>
        <p:spPr/>
        <p:txBody>
          <a:bodyPr>
            <a:normAutofit fontScale="92500"/>
          </a:bodyPr>
          <a:lstStyle/>
          <a:p>
            <a:r>
              <a:rPr lang="en-JM" sz="2800" dirty="0">
                <a:solidFill>
                  <a:schemeClr val="tx1"/>
                </a:solidFill>
              </a:rPr>
              <a:t>On the Prospect Estate is an early Eighteen Century Great House. It has two storeys and possesses some Palladian features. The ground floor is fortified with twenty - eight loopholes that were designed to protect it against marauding pirates and buccaneers. </a:t>
            </a:r>
          </a:p>
          <a:p>
            <a:r>
              <a:rPr lang="en-JM" sz="2800" dirty="0">
                <a:solidFill>
                  <a:schemeClr val="tx1"/>
                </a:solidFill>
              </a:rPr>
              <a:t>A mahogany tree in front of the house commemorates the three week stay of Sir Winston Churchill and his family in 1952.</a:t>
            </a:r>
          </a:p>
          <a:p>
            <a:endParaRPr lang="en-JM" sz="2800" dirty="0">
              <a:solidFill>
                <a:schemeClr val="tx1"/>
              </a:solidFill>
            </a:endParaRPr>
          </a:p>
          <a:p>
            <a:r>
              <a:rPr lang="en-JM" dirty="0"/>
              <a:t>Located in Tower Isle				</a:t>
            </a:r>
            <a:r>
              <a:rPr lang="en-JM" dirty="0">
                <a:hlinkClick r:id="rId2"/>
              </a:rPr>
              <a:t>https://jnht.com/st_mary.php</a:t>
            </a:r>
            <a:endParaRPr lang="en-JM" dirty="0"/>
          </a:p>
          <a:p>
            <a:pPr marL="45720" indent="0">
              <a:buNone/>
            </a:pPr>
            <a:r>
              <a:rPr lang="en-JM" dirty="0"/>
              <a:t>		</a:t>
            </a:r>
          </a:p>
        </p:txBody>
      </p:sp>
      <p:pic>
        <p:nvPicPr>
          <p:cNvPr id="4" name="Picture 3" descr="Prospect Great House">
            <a:extLst>
              <a:ext uri="{FF2B5EF4-FFF2-40B4-BE49-F238E27FC236}">
                <a16:creationId xmlns:a16="http://schemas.microsoft.com/office/drawing/2014/main" id="{2056A92B-8077-F314-12DA-5284C494869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flipH="1">
            <a:off x="9875520" y="287019"/>
            <a:ext cx="2063432" cy="1678941"/>
          </a:xfrm>
          <a:prstGeom prst="rect">
            <a:avLst/>
          </a:prstGeom>
          <a:noFill/>
          <a:ln>
            <a:noFill/>
          </a:ln>
        </p:spPr>
      </p:pic>
    </p:spTree>
    <p:extLst>
      <p:ext uri="{BB962C8B-B14F-4D97-AF65-F5344CB8AC3E}">
        <p14:creationId xmlns:p14="http://schemas.microsoft.com/office/powerpoint/2010/main" val="3981076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1E723-92DE-15DC-BD13-819612BB204B}"/>
              </a:ext>
            </a:extLst>
          </p:cNvPr>
          <p:cNvSpPr>
            <a:spLocks noGrp="1"/>
          </p:cNvSpPr>
          <p:nvPr>
            <p:ph type="title"/>
          </p:nvPr>
        </p:nvSpPr>
        <p:spPr/>
        <p:txBody>
          <a:bodyPr/>
          <a:lstStyle/>
          <a:p>
            <a:r>
              <a:rPr lang="en-US" b="1" dirty="0" err="1">
                <a:latin typeface="tahoma" panose="020B0604030504040204" pitchFamily="34" charset="0"/>
              </a:rPr>
              <a:t>Tacky's</a:t>
            </a:r>
            <a:r>
              <a:rPr lang="en-US" b="1" dirty="0">
                <a:latin typeface="tahoma" panose="020B0604030504040204" pitchFamily="34" charset="0"/>
              </a:rPr>
              <a:t> Monument</a:t>
            </a:r>
            <a:r>
              <a:rPr lang="en-US" dirty="0">
                <a:latin typeface="tahoma" panose="020B0604030504040204" pitchFamily="34" charset="0"/>
              </a:rPr>
              <a:t> </a:t>
            </a:r>
            <a:endParaRPr lang="en-JM" dirty="0"/>
          </a:p>
        </p:txBody>
      </p:sp>
      <p:sp>
        <p:nvSpPr>
          <p:cNvPr id="3" name="Content Placeholder 2">
            <a:extLst>
              <a:ext uri="{FF2B5EF4-FFF2-40B4-BE49-F238E27FC236}">
                <a16:creationId xmlns:a16="http://schemas.microsoft.com/office/drawing/2014/main" id="{6D150314-E938-9746-EABA-D91FCA5341EF}"/>
              </a:ext>
            </a:extLst>
          </p:cNvPr>
          <p:cNvSpPr>
            <a:spLocks noGrp="1"/>
          </p:cNvSpPr>
          <p:nvPr>
            <p:ph idx="1"/>
          </p:nvPr>
        </p:nvSpPr>
        <p:spPr/>
        <p:txBody>
          <a:bodyPr>
            <a:normAutofit/>
          </a:bodyPr>
          <a:lstStyle/>
          <a:p>
            <a:r>
              <a:rPr lang="en-US" dirty="0">
                <a:solidFill>
                  <a:srgbClr val="000000"/>
                </a:solidFill>
                <a:latin typeface="tahoma" panose="020B0604030504040204" pitchFamily="34" charset="0"/>
              </a:rPr>
              <a:t>Located at - </a:t>
            </a:r>
            <a:r>
              <a:rPr lang="en-US" b="0" i="0" dirty="0">
                <a:solidFill>
                  <a:srgbClr val="000000"/>
                </a:solidFill>
                <a:effectLst/>
                <a:latin typeface="tahoma" panose="020B0604030504040204" pitchFamily="34" charset="0"/>
              </a:rPr>
              <a:t>Claude Stuart Park, Port Maria</a:t>
            </a:r>
            <a:br>
              <a:rPr lang="en-US" dirty="0"/>
            </a:br>
            <a:br>
              <a:rPr lang="en-US" dirty="0"/>
            </a:br>
            <a:r>
              <a:rPr lang="en-US" dirty="0">
                <a:solidFill>
                  <a:schemeClr val="tx1"/>
                </a:solidFill>
              </a:rPr>
              <a:t>Chief Tacky, an Akan warrior from West Africa led the 1760 Easter Rebellion, the first major slave revolt in Jamaica. </a:t>
            </a:r>
          </a:p>
          <a:p>
            <a:r>
              <a:rPr lang="en-US" dirty="0">
                <a:solidFill>
                  <a:schemeClr val="tx1"/>
                </a:solidFill>
              </a:rPr>
              <a:t> Tacky and his followers invaded nearby Fort Haldane and seized weapons to fight against British colonial rule. </a:t>
            </a:r>
            <a:br>
              <a:rPr lang="en-US" dirty="0">
                <a:solidFill>
                  <a:schemeClr val="tx1"/>
                </a:solidFill>
              </a:rPr>
            </a:br>
            <a:br>
              <a:rPr lang="en-US" dirty="0">
                <a:solidFill>
                  <a:schemeClr val="tx1"/>
                </a:solidFill>
              </a:rPr>
            </a:br>
            <a:r>
              <a:rPr lang="en-US" dirty="0">
                <a:solidFill>
                  <a:schemeClr val="tx1"/>
                </a:solidFill>
              </a:rPr>
              <a:t>The monument stands as a memory of the 1760 uprising, which, although crushed, played a key role in the fight against slavery in Jamaica. </a:t>
            </a:r>
          </a:p>
          <a:p>
            <a:endParaRPr lang="en-US" dirty="0">
              <a:solidFill>
                <a:schemeClr val="tx1"/>
              </a:solidFill>
            </a:endParaRPr>
          </a:p>
          <a:p>
            <a:pPr marL="45720" indent="0">
              <a:buNone/>
            </a:pPr>
            <a:r>
              <a:rPr lang="en-JM">
                <a:solidFill>
                  <a:schemeClr val="tx1"/>
                </a:solidFill>
                <a:hlinkClick r:id="rId3"/>
              </a:rPr>
              <a:t>https://jnht.com/st_mary.php</a:t>
            </a:r>
            <a:endParaRPr lang="en-JM">
              <a:solidFill>
                <a:schemeClr val="tx1"/>
              </a:solidFill>
            </a:endParaRPr>
          </a:p>
          <a:p>
            <a:pPr marL="45720" indent="0">
              <a:buNone/>
            </a:pPr>
            <a:endParaRPr lang="en-JM" dirty="0">
              <a:solidFill>
                <a:schemeClr val="tx1"/>
              </a:solidFill>
            </a:endParaRPr>
          </a:p>
        </p:txBody>
      </p:sp>
      <p:pic>
        <p:nvPicPr>
          <p:cNvPr id="5124" name="Picture 4" descr="Tacky's Slave Rebellion">
            <a:extLst>
              <a:ext uri="{FF2B5EF4-FFF2-40B4-BE49-F238E27FC236}">
                <a16:creationId xmlns:a16="http://schemas.microsoft.com/office/drawing/2014/main" id="{1451878C-0F92-0461-1B4D-104532E8D8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30344" y="4796114"/>
            <a:ext cx="3184704" cy="1794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2096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E00FE-270B-F5BA-DAA6-908E222A8876}"/>
              </a:ext>
            </a:extLst>
          </p:cNvPr>
          <p:cNvSpPr>
            <a:spLocks noGrp="1"/>
          </p:cNvSpPr>
          <p:nvPr>
            <p:ph type="title"/>
          </p:nvPr>
        </p:nvSpPr>
        <p:spPr>
          <a:xfrm>
            <a:off x="1186403" y="338175"/>
            <a:ext cx="9603275" cy="1049235"/>
          </a:xfrm>
        </p:spPr>
        <p:txBody>
          <a:bodyPr>
            <a:normAutofit fontScale="90000"/>
          </a:bodyPr>
          <a:lstStyle/>
          <a:p>
            <a:r>
              <a:rPr lang="en-US" dirty="0"/>
              <a:t>Rio Nuevo Taino Site</a:t>
            </a:r>
            <a:br>
              <a:rPr lang="en-US" dirty="0"/>
            </a:br>
            <a:endParaRPr lang="en-JM" dirty="0"/>
          </a:p>
        </p:txBody>
      </p:sp>
      <p:sp>
        <p:nvSpPr>
          <p:cNvPr id="5" name="TextBox 4">
            <a:extLst>
              <a:ext uri="{FF2B5EF4-FFF2-40B4-BE49-F238E27FC236}">
                <a16:creationId xmlns:a16="http://schemas.microsoft.com/office/drawing/2014/main" id="{A96A8295-7689-4E91-76CF-210FA36A7089}"/>
              </a:ext>
            </a:extLst>
          </p:cNvPr>
          <p:cNvSpPr txBox="1"/>
          <p:nvPr/>
        </p:nvSpPr>
        <p:spPr>
          <a:xfrm>
            <a:off x="638556" y="1443841"/>
            <a:ext cx="10914888" cy="4616648"/>
          </a:xfrm>
          <a:prstGeom prst="rect">
            <a:avLst/>
          </a:prstGeom>
          <a:noFill/>
        </p:spPr>
        <p:txBody>
          <a:bodyPr wrap="square">
            <a:spAutoFit/>
          </a:bodyPr>
          <a:lstStyle/>
          <a:p>
            <a:endParaRPr lang="en-US" sz="1600" dirty="0"/>
          </a:p>
          <a:p>
            <a:r>
              <a:rPr lang="en-US" sz="2000" dirty="0"/>
              <a:t>Situated along the Rio Nuevo Valley Basin and into the hills as far south as </a:t>
            </a:r>
          </a:p>
          <a:p>
            <a:r>
              <a:rPr lang="en-US" sz="2000" dirty="0"/>
              <a:t>Bellevue, some ten miles away, is a complex of Taino sites. The largest Taino site</a:t>
            </a:r>
          </a:p>
          <a:p>
            <a:r>
              <a:rPr lang="en-US" sz="2000" dirty="0"/>
              <a:t> in this area. A view of the eastern section of the Taino site the Rio Nuevo Taino Site, is named after the river that it overlooks. It covers an area of some 21, 000 square </a:t>
            </a:r>
            <a:r>
              <a:rPr lang="en-US" sz="2000" dirty="0" err="1"/>
              <a:t>metres</a:t>
            </a:r>
            <a:r>
              <a:rPr lang="en-US" sz="2000" dirty="0"/>
              <a:t>. B. Jo Stokes who has done extensive research in the area, states that the main road cuts directly through the site separating it into two ownership parcels.</a:t>
            </a:r>
          </a:p>
          <a:p>
            <a:endParaRPr lang="en-US" sz="2000" dirty="0"/>
          </a:p>
          <a:p>
            <a:r>
              <a:rPr lang="en-US" sz="2000" dirty="0"/>
              <a:t>The south portion of the site is owned by the Ocean Ridge Housing Development and has been completely destroyed by heavy machinery over a decade ago when a coconut field was planted. The portion of the site on the north side of the road is owned by George Rose and is relatively intact with the exception of a road, constructed during the 1970s, which cuts through a main portion of the site.</a:t>
            </a:r>
          </a:p>
          <a:p>
            <a:r>
              <a:rPr lang="en-US" sz="1600" dirty="0"/>
              <a:t> </a:t>
            </a:r>
          </a:p>
          <a:p>
            <a:pPr algn="ctr"/>
            <a:r>
              <a:rPr lang="en-US" sz="1400" dirty="0"/>
              <a:t>				</a:t>
            </a:r>
            <a:r>
              <a:rPr lang="en-US" sz="1400" dirty="0">
                <a:hlinkClick r:id="rId2"/>
              </a:rPr>
              <a:t>Jamaica National Heritage Trust – Jamaica</a:t>
            </a:r>
            <a:endParaRPr lang="en-US" sz="1400" dirty="0"/>
          </a:p>
          <a:p>
            <a:pPr algn="ctr"/>
            <a:endParaRPr lang="en-US" sz="1400" dirty="0"/>
          </a:p>
          <a:p>
            <a:r>
              <a:rPr lang="en-US" sz="1400" dirty="0"/>
              <a:t> </a:t>
            </a:r>
            <a:endParaRPr lang="en-JM" sz="1400" dirty="0"/>
          </a:p>
        </p:txBody>
      </p:sp>
      <p:pic>
        <p:nvPicPr>
          <p:cNvPr id="7" name="Picture 6">
            <a:extLst>
              <a:ext uri="{FF2B5EF4-FFF2-40B4-BE49-F238E27FC236}">
                <a16:creationId xmlns:a16="http://schemas.microsoft.com/office/drawing/2014/main" id="{8E5332FE-D05B-AE7F-E4DF-61AC972BCECC}"/>
              </a:ext>
            </a:extLst>
          </p:cNvPr>
          <p:cNvPicPr>
            <a:picLocks noChangeAspect="1"/>
          </p:cNvPicPr>
          <p:nvPr/>
        </p:nvPicPr>
        <p:blipFill>
          <a:blip r:embed="rId3"/>
          <a:stretch>
            <a:fillRect/>
          </a:stretch>
        </p:blipFill>
        <p:spPr>
          <a:xfrm>
            <a:off x="9281160" y="271689"/>
            <a:ext cx="2653475" cy="1950303"/>
          </a:xfrm>
          <a:prstGeom prst="rect">
            <a:avLst/>
          </a:prstGeom>
        </p:spPr>
      </p:pic>
      <p:pic>
        <p:nvPicPr>
          <p:cNvPr id="11" name="Picture 10">
            <a:extLst>
              <a:ext uri="{FF2B5EF4-FFF2-40B4-BE49-F238E27FC236}">
                <a16:creationId xmlns:a16="http://schemas.microsoft.com/office/drawing/2014/main" id="{245228B3-4917-4320-94B1-29845B5B41A6}"/>
              </a:ext>
            </a:extLst>
          </p:cNvPr>
          <p:cNvPicPr>
            <a:picLocks noChangeAspect="1"/>
          </p:cNvPicPr>
          <p:nvPr/>
        </p:nvPicPr>
        <p:blipFill>
          <a:blip r:embed="rId4"/>
          <a:stretch>
            <a:fillRect/>
          </a:stretch>
        </p:blipFill>
        <p:spPr>
          <a:xfrm>
            <a:off x="239077" y="5414159"/>
            <a:ext cx="2128266" cy="1231430"/>
          </a:xfrm>
          <a:prstGeom prst="rect">
            <a:avLst/>
          </a:prstGeom>
        </p:spPr>
      </p:pic>
    </p:spTree>
    <p:extLst>
      <p:ext uri="{BB962C8B-B14F-4D97-AF65-F5344CB8AC3E}">
        <p14:creationId xmlns:p14="http://schemas.microsoft.com/office/powerpoint/2010/main" val="2593726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78DCA-7C3B-9E84-DB27-C2122F7BEA5B}"/>
              </a:ext>
            </a:extLst>
          </p:cNvPr>
          <p:cNvSpPr>
            <a:spLocks noGrp="1"/>
          </p:cNvSpPr>
          <p:nvPr>
            <p:ph type="title"/>
          </p:nvPr>
        </p:nvSpPr>
        <p:spPr>
          <a:xfrm>
            <a:off x="3189513" y="358013"/>
            <a:ext cx="7505981" cy="1356360"/>
          </a:xfrm>
        </p:spPr>
        <p:txBody>
          <a:bodyPr/>
          <a:lstStyle/>
          <a:p>
            <a:r>
              <a:rPr lang="en-JM" b="1" kern="1800" spc="120" dirty="0">
                <a:solidFill>
                  <a:srgbClr val="E1B500"/>
                </a:solidFill>
                <a:latin typeface="Trebuchet MS" panose="020B0603020202020204" pitchFamily="34" charset="0"/>
                <a:ea typeface="Times New Roman" panose="02020603050405020304" pitchFamily="18" charset="0"/>
                <a:cs typeface="Times New Roman" panose="02020603050405020304" pitchFamily="18" charset="0"/>
              </a:rPr>
              <a:t>Brimmer Hall Great House</a:t>
            </a:r>
            <a:endParaRPr lang="en-JM" dirty="0"/>
          </a:p>
        </p:txBody>
      </p:sp>
      <p:sp>
        <p:nvSpPr>
          <p:cNvPr id="3" name="Content Placeholder 2">
            <a:extLst>
              <a:ext uri="{FF2B5EF4-FFF2-40B4-BE49-F238E27FC236}">
                <a16:creationId xmlns:a16="http://schemas.microsoft.com/office/drawing/2014/main" id="{E9D1B481-F9B3-636E-72F8-ACFE936C99B1}"/>
              </a:ext>
            </a:extLst>
          </p:cNvPr>
          <p:cNvSpPr>
            <a:spLocks noGrp="1"/>
          </p:cNvSpPr>
          <p:nvPr>
            <p:ph idx="1"/>
          </p:nvPr>
        </p:nvSpPr>
        <p:spPr>
          <a:xfrm>
            <a:off x="566928" y="2057400"/>
            <a:ext cx="10448943" cy="4038600"/>
          </a:xfrm>
        </p:spPr>
        <p:txBody>
          <a:bodyPr>
            <a:normAutofit fontScale="85000" lnSpcReduction="20000"/>
          </a:bodyPr>
          <a:lstStyle/>
          <a:p>
            <a:pPr marL="45720" indent="0">
              <a:buNone/>
            </a:pPr>
            <a:r>
              <a:rPr lang="en-JM" sz="2800" dirty="0">
                <a:solidFill>
                  <a:schemeClr val="tx1"/>
                </a:solidFill>
              </a:rPr>
              <a:t>The </a:t>
            </a:r>
            <a:r>
              <a:rPr lang="en-JM" sz="2800" dirty="0" err="1">
                <a:solidFill>
                  <a:schemeClr val="tx1"/>
                </a:solidFill>
              </a:rPr>
              <a:t>Bimmmer</a:t>
            </a:r>
            <a:r>
              <a:rPr lang="en-JM" sz="2800" dirty="0">
                <a:solidFill>
                  <a:schemeClr val="tx1"/>
                </a:solidFill>
              </a:rPr>
              <a:t> Hall Great House was built during the </a:t>
            </a:r>
          </a:p>
          <a:p>
            <a:pPr marL="45720" indent="0">
              <a:buNone/>
            </a:pPr>
            <a:r>
              <a:rPr lang="en-JM" sz="2800" dirty="0">
                <a:solidFill>
                  <a:schemeClr val="tx1"/>
                </a:solidFill>
              </a:rPr>
              <a:t>18th Century by the plantocracy during the days of slavery.</a:t>
            </a:r>
          </a:p>
          <a:p>
            <a:pPr marL="45720" indent="0">
              <a:buNone/>
            </a:pPr>
            <a:endParaRPr lang="en-JM" sz="2800" dirty="0">
              <a:solidFill>
                <a:schemeClr val="tx1"/>
              </a:solidFill>
            </a:endParaRPr>
          </a:p>
          <a:p>
            <a:pPr marL="45720" indent="0">
              <a:buNone/>
            </a:pPr>
            <a:r>
              <a:rPr lang="en-JM" sz="2800" dirty="0">
                <a:solidFill>
                  <a:schemeClr val="tx1"/>
                </a:solidFill>
              </a:rPr>
              <a:t>The house is a single story building with glass louvre windows and cooler boxes. The structure has high ceilings, polished wooden floors and a wide </a:t>
            </a:r>
            <a:r>
              <a:rPr lang="en-JM" sz="2800" dirty="0" err="1">
                <a:solidFill>
                  <a:schemeClr val="tx1"/>
                </a:solidFill>
              </a:rPr>
              <a:t>verandah</a:t>
            </a:r>
            <a:r>
              <a:rPr lang="en-JM" sz="2800" dirty="0">
                <a:solidFill>
                  <a:schemeClr val="tx1"/>
                </a:solidFill>
              </a:rPr>
              <a:t>. The Great House lies on four to five thousand acres of land which was once a part of four adjoining estates: </a:t>
            </a:r>
            <a:r>
              <a:rPr lang="en-JM" sz="2800" dirty="0" err="1">
                <a:solidFill>
                  <a:schemeClr val="tx1"/>
                </a:solidFill>
              </a:rPr>
              <a:t>Tryall</a:t>
            </a:r>
            <a:r>
              <a:rPr lang="en-JM" sz="2800" dirty="0">
                <a:solidFill>
                  <a:schemeClr val="tx1"/>
                </a:solidFill>
              </a:rPr>
              <a:t>,      Trinity, Roslyn and Brimmer Hall. All of which was owned by</a:t>
            </a:r>
          </a:p>
          <a:p>
            <a:pPr marL="45720" indent="0">
              <a:buNone/>
            </a:pPr>
            <a:r>
              <a:rPr lang="en-JM" sz="2800" dirty="0">
                <a:solidFill>
                  <a:schemeClr val="tx1"/>
                </a:solidFill>
              </a:rPr>
              <a:t> Zachary Bayley.</a:t>
            </a:r>
          </a:p>
          <a:p>
            <a:pPr marL="45720" indent="0">
              <a:buNone/>
            </a:pPr>
            <a:r>
              <a:rPr lang="en-JM" sz="2800" dirty="0">
                <a:solidFill>
                  <a:schemeClr val="tx1"/>
                </a:solidFill>
              </a:rPr>
              <a:t>		Great for Field Trips and Family Outings. </a:t>
            </a:r>
          </a:p>
          <a:p>
            <a:pPr marL="45720" indent="0" algn="ctr">
              <a:buNone/>
            </a:pPr>
            <a:r>
              <a:rPr lang="en-JM" sz="1900" dirty="0">
                <a:solidFill>
                  <a:schemeClr val="tx1"/>
                </a:solidFill>
                <a:hlinkClick r:id="rId2"/>
              </a:rPr>
              <a:t>https://jnht.com/st_mary.php</a:t>
            </a:r>
            <a:endParaRPr lang="en-JM" sz="1900" dirty="0">
              <a:solidFill>
                <a:schemeClr val="tx1"/>
              </a:solidFill>
            </a:endParaRPr>
          </a:p>
          <a:p>
            <a:pPr marL="45720" indent="0">
              <a:buNone/>
            </a:pPr>
            <a:endParaRPr lang="en-JM" sz="2800" dirty="0">
              <a:solidFill>
                <a:schemeClr val="tx1"/>
              </a:solidFill>
            </a:endParaRPr>
          </a:p>
          <a:p>
            <a:pPr marL="45720" indent="0">
              <a:buNone/>
            </a:pPr>
            <a:endParaRPr lang="en-JM" sz="2800" dirty="0">
              <a:solidFill>
                <a:schemeClr val="tx1"/>
              </a:solidFill>
            </a:endParaRPr>
          </a:p>
        </p:txBody>
      </p:sp>
      <p:pic>
        <p:nvPicPr>
          <p:cNvPr id="7" name="Picture 6">
            <a:extLst>
              <a:ext uri="{FF2B5EF4-FFF2-40B4-BE49-F238E27FC236}">
                <a16:creationId xmlns:a16="http://schemas.microsoft.com/office/drawing/2014/main" id="{3A69E0C1-7103-A92D-6AD2-745131609A3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457944" y="4928491"/>
            <a:ext cx="2475103" cy="1631059"/>
          </a:xfrm>
          <a:prstGeom prst="rect">
            <a:avLst/>
          </a:prstGeom>
          <a:noFill/>
          <a:ln>
            <a:noFill/>
          </a:ln>
        </p:spPr>
      </p:pic>
      <p:pic>
        <p:nvPicPr>
          <p:cNvPr id="1026" name="Picture 2" descr="Plantation Tour, St Mary, Jamaica ...">
            <a:extLst>
              <a:ext uri="{FF2B5EF4-FFF2-40B4-BE49-F238E27FC236}">
                <a16:creationId xmlns:a16="http://schemas.microsoft.com/office/drawing/2014/main" id="{D5DD082E-81F7-758D-BB46-97C9F9F385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107" y="114172"/>
            <a:ext cx="2857500" cy="1856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7396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5B064-8A41-A8E2-DAE4-3111C1EB3ADD}"/>
              </a:ext>
            </a:extLst>
          </p:cNvPr>
          <p:cNvSpPr>
            <a:spLocks noGrp="1"/>
          </p:cNvSpPr>
          <p:nvPr>
            <p:ph type="title"/>
          </p:nvPr>
        </p:nvSpPr>
        <p:spPr/>
        <p:txBody>
          <a:bodyPr/>
          <a:lstStyle/>
          <a:p>
            <a:r>
              <a:rPr lang="en-JM" b="1" dirty="0"/>
              <a:t>Fort Haldane</a:t>
            </a:r>
            <a:br>
              <a:rPr lang="en-JM" b="1" dirty="0"/>
            </a:br>
            <a:endParaRPr lang="en-JM" dirty="0"/>
          </a:p>
        </p:txBody>
      </p:sp>
      <p:sp>
        <p:nvSpPr>
          <p:cNvPr id="3" name="Content Placeholder 2">
            <a:extLst>
              <a:ext uri="{FF2B5EF4-FFF2-40B4-BE49-F238E27FC236}">
                <a16:creationId xmlns:a16="http://schemas.microsoft.com/office/drawing/2014/main" id="{F5397600-DC5D-C780-E4A4-2866F95B9C11}"/>
              </a:ext>
            </a:extLst>
          </p:cNvPr>
          <p:cNvSpPr>
            <a:spLocks noGrp="1"/>
          </p:cNvSpPr>
          <p:nvPr>
            <p:ph idx="1"/>
          </p:nvPr>
        </p:nvSpPr>
        <p:spPr>
          <a:xfrm>
            <a:off x="2176272" y="2057399"/>
            <a:ext cx="9872871" cy="4553111"/>
          </a:xfrm>
        </p:spPr>
        <p:txBody>
          <a:bodyPr>
            <a:normAutofit fontScale="92500"/>
          </a:bodyPr>
          <a:lstStyle/>
          <a:p>
            <a:r>
              <a:rPr lang="en-US" dirty="0">
                <a:solidFill>
                  <a:schemeClr val="tx1"/>
                </a:solidFill>
              </a:rPr>
              <a:t>This fort was erected in 1759. It was named after General George Haldane, then Governor of Jamaica. The guns of the fort are strategically positioned on a hill facing seaward, which gives a wide and magnificent view of the old shipping port of Port Maria.</a:t>
            </a:r>
          </a:p>
          <a:p>
            <a:r>
              <a:rPr lang="en-JM" dirty="0">
                <a:solidFill>
                  <a:schemeClr val="tx1"/>
                </a:solidFill>
              </a:rPr>
              <a:t>Fort Haldane served a pivotal role in </a:t>
            </a:r>
            <a:r>
              <a:rPr lang="en-JM" dirty="0" err="1">
                <a:solidFill>
                  <a:schemeClr val="tx1"/>
                </a:solidFill>
              </a:rPr>
              <a:t>Tacky's</a:t>
            </a:r>
            <a:r>
              <a:rPr lang="en-JM" dirty="0">
                <a:solidFill>
                  <a:schemeClr val="tx1"/>
                </a:solidFill>
              </a:rPr>
              <a:t> rebellion, one of Jamaica's bloodiest rebellions against slavery in 1760. </a:t>
            </a:r>
            <a:endParaRPr lang="en-US" dirty="0">
              <a:solidFill>
                <a:schemeClr val="tx1"/>
              </a:solidFill>
            </a:endParaRPr>
          </a:p>
          <a:p>
            <a:r>
              <a:rPr lang="en-US" dirty="0">
                <a:solidFill>
                  <a:schemeClr val="tx1"/>
                </a:solidFill>
              </a:rPr>
              <a:t>The shipping port was surrounded by sugar estates such as </a:t>
            </a:r>
            <a:r>
              <a:rPr lang="en-US" dirty="0" err="1">
                <a:solidFill>
                  <a:schemeClr val="tx1"/>
                </a:solidFill>
              </a:rPr>
              <a:t>Llanrumney</a:t>
            </a:r>
            <a:r>
              <a:rPr lang="en-US" dirty="0">
                <a:solidFill>
                  <a:schemeClr val="tx1"/>
                </a:solidFill>
              </a:rPr>
              <a:t>, Trinity, Quebec, Heywood Hall and Frontier.</a:t>
            </a:r>
          </a:p>
          <a:p>
            <a:pPr>
              <a:buFont typeface="Arial" panose="020B0604020202020204" pitchFamily="34" charset="0"/>
              <a:buChar char="•"/>
            </a:pPr>
            <a:r>
              <a:rPr lang="en-US" dirty="0">
                <a:solidFill>
                  <a:schemeClr val="tx1"/>
                </a:solidFill>
              </a:rPr>
              <a:t>The two cannons and the ruins of several outbuildings are all that remains of 	Fort Haldane today.</a:t>
            </a:r>
          </a:p>
          <a:p>
            <a:pPr marL="45720" indent="0">
              <a:buNone/>
            </a:pPr>
            <a:r>
              <a:rPr lang="en-US" dirty="0">
                <a:solidFill>
                  <a:schemeClr val="tx1"/>
                </a:solidFill>
              </a:rPr>
              <a:t>				Read more at</a:t>
            </a:r>
            <a:r>
              <a:rPr lang="en-US" dirty="0">
                <a:solidFill>
                  <a:srgbClr val="00B0F0"/>
                </a:solidFill>
              </a:rPr>
              <a:t>:  	https://en.wikipedia.org/wiki/Fort_Haldane#:~:text=Fort%20Haldane%2	0is%20a%20fortress,Haldane%2C%20then%20Governor%20of%20Jamaica.</a:t>
            </a:r>
          </a:p>
          <a:p>
            <a:pPr marL="45720" indent="0">
              <a:buNone/>
            </a:pPr>
            <a:endParaRPr lang="en-US" dirty="0">
              <a:solidFill>
                <a:schemeClr val="tx1"/>
              </a:solidFill>
            </a:endParaRPr>
          </a:p>
          <a:p>
            <a:pPr marL="45720" indent="0">
              <a:buNone/>
            </a:pPr>
            <a:endParaRPr lang="en-US" dirty="0"/>
          </a:p>
          <a:p>
            <a:pPr marL="45720" indent="0">
              <a:buNone/>
            </a:pPr>
            <a:endParaRPr lang="en-US" dirty="0"/>
          </a:p>
          <a:p>
            <a:pPr marL="45720" indent="0">
              <a:buNone/>
            </a:pPr>
            <a:endParaRPr lang="en-US" dirty="0"/>
          </a:p>
          <a:p>
            <a:pPr marL="45720" indent="0">
              <a:buNone/>
            </a:pPr>
            <a:endParaRPr lang="en-JM" dirty="0"/>
          </a:p>
        </p:txBody>
      </p:sp>
      <p:pic>
        <p:nvPicPr>
          <p:cNvPr id="5" name="Picture 4">
            <a:extLst>
              <a:ext uri="{FF2B5EF4-FFF2-40B4-BE49-F238E27FC236}">
                <a16:creationId xmlns:a16="http://schemas.microsoft.com/office/drawing/2014/main" id="{332127E9-4078-65A4-4DD5-CD1DC452CB0E}"/>
              </a:ext>
            </a:extLst>
          </p:cNvPr>
          <p:cNvPicPr>
            <a:picLocks noChangeAspect="1"/>
          </p:cNvPicPr>
          <p:nvPr/>
        </p:nvPicPr>
        <p:blipFill>
          <a:blip r:embed="rId2"/>
          <a:stretch>
            <a:fillRect/>
          </a:stretch>
        </p:blipFill>
        <p:spPr>
          <a:xfrm>
            <a:off x="9144001" y="247489"/>
            <a:ext cx="2788920" cy="1809911"/>
          </a:xfrm>
          <a:prstGeom prst="rect">
            <a:avLst/>
          </a:prstGeom>
        </p:spPr>
      </p:pic>
      <p:pic>
        <p:nvPicPr>
          <p:cNvPr id="2050" name="Picture 2">
            <a:extLst>
              <a:ext uri="{FF2B5EF4-FFF2-40B4-BE49-F238E27FC236}">
                <a16:creationId xmlns:a16="http://schemas.microsoft.com/office/drawing/2014/main" id="{F1570DDF-E550-76E6-0A75-9C4DB86F4A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935" y="5281232"/>
            <a:ext cx="2519553" cy="1343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1642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207D0-29B3-49A2-1F5B-9C96BC9F4D25}"/>
              </a:ext>
            </a:extLst>
          </p:cNvPr>
          <p:cNvSpPr>
            <a:spLocks noGrp="1"/>
          </p:cNvSpPr>
          <p:nvPr>
            <p:ph type="title"/>
          </p:nvPr>
        </p:nvSpPr>
        <p:spPr>
          <a:xfrm>
            <a:off x="1158240" y="646870"/>
            <a:ext cx="9875520" cy="944185"/>
          </a:xfrm>
        </p:spPr>
        <p:txBody>
          <a:bodyPr>
            <a:normAutofit fontScale="90000"/>
          </a:bodyPr>
          <a:lstStyle/>
          <a:p>
            <a:br>
              <a:rPr lang="en-JM" b="1" dirty="0"/>
            </a:br>
            <a:r>
              <a:rPr lang="en-JM" b="1" dirty="0"/>
              <a:t>Galina Lighthouse</a:t>
            </a:r>
            <a:br>
              <a:rPr lang="en-JM" b="1" dirty="0"/>
            </a:br>
            <a:endParaRPr lang="en-JM" dirty="0"/>
          </a:p>
        </p:txBody>
      </p:sp>
      <p:sp>
        <p:nvSpPr>
          <p:cNvPr id="3" name="Content Placeholder 2">
            <a:extLst>
              <a:ext uri="{FF2B5EF4-FFF2-40B4-BE49-F238E27FC236}">
                <a16:creationId xmlns:a16="http://schemas.microsoft.com/office/drawing/2014/main" id="{656C4EAB-445C-D262-09EA-6E26B15F5142}"/>
              </a:ext>
            </a:extLst>
          </p:cNvPr>
          <p:cNvSpPr>
            <a:spLocks noGrp="1"/>
          </p:cNvSpPr>
          <p:nvPr>
            <p:ph idx="1"/>
          </p:nvPr>
        </p:nvSpPr>
        <p:spPr>
          <a:xfrm>
            <a:off x="1143000" y="1673352"/>
            <a:ext cx="9872871" cy="4654296"/>
          </a:xfrm>
        </p:spPr>
        <p:txBody>
          <a:bodyPr>
            <a:normAutofit lnSpcReduction="10000"/>
          </a:bodyPr>
          <a:lstStyle/>
          <a:p>
            <a:r>
              <a:rPr lang="en-JM" sz="2800" dirty="0">
                <a:solidFill>
                  <a:schemeClr val="tx1"/>
                </a:solidFill>
              </a:rPr>
              <a:t>Near Port Maria, on the North Coast, is the Galina Lighthouse. The Tower which is built of concrete and painted white, is over 40 feet high. The light is approximately 60 feet above sea level. The Lighthouse flashes a white light of 1.2 seconds of duration. This is followed by 10.8 seconds of darkness. Energy for the Lighthouse is solar generated. </a:t>
            </a:r>
          </a:p>
          <a:p>
            <a:r>
              <a:rPr lang="en-JM" sz="2800" dirty="0">
                <a:solidFill>
                  <a:schemeClr val="tx1"/>
                </a:solidFill>
              </a:rPr>
              <a:t>The station was established in 1912 but the tower's date of construction is unknown. </a:t>
            </a:r>
          </a:p>
          <a:p>
            <a:r>
              <a:rPr lang="en-JM" sz="2800" dirty="0">
                <a:solidFill>
                  <a:schemeClr val="tx1"/>
                </a:solidFill>
              </a:rPr>
              <a:t>It is maintained by the Port Authority of Jamaica, an </a:t>
            </a:r>
          </a:p>
          <a:p>
            <a:pPr marL="45720" indent="0">
              <a:buNone/>
            </a:pPr>
            <a:r>
              <a:rPr lang="en-JM" sz="2800" dirty="0">
                <a:solidFill>
                  <a:schemeClr val="tx1"/>
                </a:solidFill>
              </a:rPr>
              <a:t>   agency   of the Ministry of Transport and Works.</a:t>
            </a:r>
          </a:p>
          <a:p>
            <a:pPr marL="45720" indent="0">
              <a:buNone/>
            </a:pPr>
            <a:r>
              <a:rPr lang="en-JM" dirty="0">
                <a:hlinkClick r:id="rId2"/>
              </a:rPr>
              <a:t>https://jnht.com/st_mary.php</a:t>
            </a:r>
            <a:endParaRPr lang="en-JM" dirty="0"/>
          </a:p>
          <a:p>
            <a:pPr marL="45720" indent="0">
              <a:buNone/>
            </a:pPr>
            <a:endParaRPr lang="en-JM" dirty="0"/>
          </a:p>
        </p:txBody>
      </p:sp>
      <p:pic>
        <p:nvPicPr>
          <p:cNvPr id="5" name="Picture 4">
            <a:extLst>
              <a:ext uri="{FF2B5EF4-FFF2-40B4-BE49-F238E27FC236}">
                <a16:creationId xmlns:a16="http://schemas.microsoft.com/office/drawing/2014/main" id="{F1EE6A94-0CF9-3CA9-4DB6-039DE0D62C0E}"/>
              </a:ext>
            </a:extLst>
          </p:cNvPr>
          <p:cNvPicPr>
            <a:picLocks noChangeAspect="1"/>
          </p:cNvPicPr>
          <p:nvPr/>
        </p:nvPicPr>
        <p:blipFill>
          <a:blip r:embed="rId3"/>
          <a:stretch>
            <a:fillRect/>
          </a:stretch>
        </p:blipFill>
        <p:spPr>
          <a:xfrm>
            <a:off x="9945124" y="4558065"/>
            <a:ext cx="2141494" cy="2110264"/>
          </a:xfrm>
          <a:prstGeom prst="rect">
            <a:avLst/>
          </a:prstGeom>
        </p:spPr>
      </p:pic>
    </p:spTree>
    <p:extLst>
      <p:ext uri="{BB962C8B-B14F-4D97-AF65-F5344CB8AC3E}">
        <p14:creationId xmlns:p14="http://schemas.microsoft.com/office/powerpoint/2010/main" val="367419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ADA0C-73F4-AD45-7661-F7E431A32004}"/>
              </a:ext>
            </a:extLst>
          </p:cNvPr>
          <p:cNvSpPr>
            <a:spLocks noGrp="1"/>
          </p:cNvSpPr>
          <p:nvPr>
            <p:ph type="title"/>
          </p:nvPr>
        </p:nvSpPr>
        <p:spPr>
          <a:xfrm>
            <a:off x="1143000" y="609600"/>
            <a:ext cx="5870448" cy="1264920"/>
          </a:xfrm>
        </p:spPr>
        <p:txBody>
          <a:bodyPr>
            <a:normAutofit fontScale="90000"/>
          </a:bodyPr>
          <a:lstStyle/>
          <a:p>
            <a:r>
              <a:rPr lang="en-JM" b="1" dirty="0"/>
              <a:t>Quebec Great House</a:t>
            </a:r>
            <a:br>
              <a:rPr lang="en-JM" b="1" dirty="0"/>
            </a:br>
            <a:endParaRPr lang="en-JM" dirty="0"/>
          </a:p>
        </p:txBody>
      </p:sp>
      <p:sp>
        <p:nvSpPr>
          <p:cNvPr id="3" name="Content Placeholder 2">
            <a:extLst>
              <a:ext uri="{FF2B5EF4-FFF2-40B4-BE49-F238E27FC236}">
                <a16:creationId xmlns:a16="http://schemas.microsoft.com/office/drawing/2014/main" id="{5E9C8454-4A03-FD1B-C209-50A0AEE9EF89}"/>
              </a:ext>
            </a:extLst>
          </p:cNvPr>
          <p:cNvSpPr>
            <a:spLocks noGrp="1"/>
          </p:cNvSpPr>
          <p:nvPr>
            <p:ph idx="1"/>
          </p:nvPr>
        </p:nvSpPr>
        <p:spPr>
          <a:xfrm>
            <a:off x="885426" y="2046121"/>
            <a:ext cx="9872871" cy="4547083"/>
          </a:xfrm>
        </p:spPr>
        <p:txBody>
          <a:bodyPr>
            <a:normAutofit lnSpcReduction="10000"/>
          </a:bodyPr>
          <a:lstStyle/>
          <a:p>
            <a:r>
              <a:rPr lang="en-JM" dirty="0">
                <a:solidFill>
                  <a:schemeClr val="tx1"/>
                </a:solidFill>
              </a:rPr>
              <a:t>The Quebec Great House (Planter's House) structure boasts basic Georgian features, such as symmetry and a central portico. The portico adjoins a wide </a:t>
            </a:r>
            <a:r>
              <a:rPr lang="en-JM" dirty="0" err="1">
                <a:solidFill>
                  <a:schemeClr val="tx1"/>
                </a:solidFill>
              </a:rPr>
              <a:t>verandah</a:t>
            </a:r>
            <a:r>
              <a:rPr lang="en-JM" dirty="0">
                <a:solidFill>
                  <a:schemeClr val="tx1"/>
                </a:solidFill>
              </a:rPr>
              <a:t> adorned with cast iron fretwork and balustrade, which goes along the periphery of this area. </a:t>
            </a:r>
          </a:p>
          <a:p>
            <a:r>
              <a:rPr lang="en-JM" dirty="0">
                <a:solidFill>
                  <a:schemeClr val="tx1"/>
                </a:solidFill>
              </a:rPr>
              <a:t>The interior of the building is cladded mostly with timber and a very beautiful crystal chandelier is suspended from the ceiling of each main area (i.e. Living and Dining Rooms). Atop the building are three (3) rows of hip roofs.</a:t>
            </a:r>
          </a:p>
          <a:p>
            <a:r>
              <a:rPr lang="en-JM" dirty="0">
                <a:solidFill>
                  <a:schemeClr val="tx1"/>
                </a:solidFill>
              </a:rPr>
              <a:t>The other estate buildings though somewhat deteriorated are structurally sound and occupy their original site.</a:t>
            </a:r>
          </a:p>
          <a:p>
            <a:r>
              <a:rPr lang="en-JM" dirty="0">
                <a:solidFill>
                  <a:schemeClr val="tx1"/>
                </a:solidFill>
              </a:rPr>
              <a:t>Quebec Great House is a private property.</a:t>
            </a:r>
          </a:p>
          <a:p>
            <a:pPr marL="45720" indent="0">
              <a:buNone/>
            </a:pPr>
            <a:endParaRPr lang="en-JM" dirty="0"/>
          </a:p>
          <a:p>
            <a:pPr marL="45720" indent="0">
              <a:buNone/>
            </a:pPr>
            <a:r>
              <a:rPr lang="en-JM" dirty="0">
                <a:hlinkClick r:id="rId2"/>
              </a:rPr>
              <a:t>https://jnht.com/st_mary.php</a:t>
            </a:r>
            <a:endParaRPr lang="en-JM" dirty="0"/>
          </a:p>
          <a:p>
            <a:pPr marL="45720" indent="0">
              <a:buNone/>
            </a:pPr>
            <a:endParaRPr lang="en-JM" dirty="0"/>
          </a:p>
        </p:txBody>
      </p:sp>
      <p:sp>
        <p:nvSpPr>
          <p:cNvPr id="4" name="AutoShape 2" descr="Holy Trinity Anglican ">
            <a:extLst>
              <a:ext uri="{FF2B5EF4-FFF2-40B4-BE49-F238E27FC236}">
                <a16:creationId xmlns:a16="http://schemas.microsoft.com/office/drawing/2014/main" id="{9FC1437A-3A8C-3279-91E9-D16E92EE7D6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JM"/>
          </a:p>
        </p:txBody>
      </p:sp>
      <p:pic>
        <p:nvPicPr>
          <p:cNvPr id="6" name="Picture 5">
            <a:extLst>
              <a:ext uri="{FF2B5EF4-FFF2-40B4-BE49-F238E27FC236}">
                <a16:creationId xmlns:a16="http://schemas.microsoft.com/office/drawing/2014/main" id="{6CF73657-EA3B-2448-AC89-595B1A754941}"/>
              </a:ext>
            </a:extLst>
          </p:cNvPr>
          <p:cNvPicPr>
            <a:picLocks noChangeAspect="1"/>
          </p:cNvPicPr>
          <p:nvPr/>
        </p:nvPicPr>
        <p:blipFill>
          <a:blip r:embed="rId3"/>
          <a:stretch>
            <a:fillRect/>
          </a:stretch>
        </p:blipFill>
        <p:spPr>
          <a:xfrm>
            <a:off x="9564624" y="264795"/>
            <a:ext cx="2387346" cy="1781327"/>
          </a:xfrm>
          <a:prstGeom prst="rect">
            <a:avLst/>
          </a:prstGeom>
        </p:spPr>
      </p:pic>
      <p:pic>
        <p:nvPicPr>
          <p:cNvPr id="8" name="Picture 7">
            <a:extLst>
              <a:ext uri="{FF2B5EF4-FFF2-40B4-BE49-F238E27FC236}">
                <a16:creationId xmlns:a16="http://schemas.microsoft.com/office/drawing/2014/main" id="{E21B0A2A-E614-F9B0-4A6B-6D49E732D15E}"/>
              </a:ext>
            </a:extLst>
          </p:cNvPr>
          <p:cNvPicPr>
            <a:picLocks noChangeAspect="1"/>
          </p:cNvPicPr>
          <p:nvPr/>
        </p:nvPicPr>
        <p:blipFill>
          <a:blip r:embed="rId4"/>
          <a:stretch>
            <a:fillRect/>
          </a:stretch>
        </p:blipFill>
        <p:spPr>
          <a:xfrm>
            <a:off x="9564625" y="4974336"/>
            <a:ext cx="2387346" cy="1618869"/>
          </a:xfrm>
          <a:prstGeom prst="rect">
            <a:avLst/>
          </a:prstGeom>
        </p:spPr>
      </p:pic>
    </p:spTree>
    <p:extLst>
      <p:ext uri="{BB962C8B-B14F-4D97-AF65-F5344CB8AC3E}">
        <p14:creationId xmlns:p14="http://schemas.microsoft.com/office/powerpoint/2010/main" val="948572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E6EB9-6414-337A-B60A-1CDC73BBCEED}"/>
              </a:ext>
            </a:extLst>
          </p:cNvPr>
          <p:cNvSpPr>
            <a:spLocks noGrp="1"/>
          </p:cNvSpPr>
          <p:nvPr>
            <p:ph type="title"/>
          </p:nvPr>
        </p:nvSpPr>
        <p:spPr/>
        <p:txBody>
          <a:bodyPr/>
          <a:lstStyle/>
          <a:p>
            <a:r>
              <a:rPr lang="en-JM" dirty="0"/>
              <a:t>Castleton Botanical Garden</a:t>
            </a:r>
          </a:p>
        </p:txBody>
      </p:sp>
      <p:sp>
        <p:nvSpPr>
          <p:cNvPr id="3" name="Content Placeholder 2">
            <a:extLst>
              <a:ext uri="{FF2B5EF4-FFF2-40B4-BE49-F238E27FC236}">
                <a16:creationId xmlns:a16="http://schemas.microsoft.com/office/drawing/2014/main" id="{C9C30A35-C236-973A-5232-1166B4EE5B1F}"/>
              </a:ext>
            </a:extLst>
          </p:cNvPr>
          <p:cNvSpPr>
            <a:spLocks noGrp="1"/>
          </p:cNvSpPr>
          <p:nvPr>
            <p:ph idx="1"/>
          </p:nvPr>
        </p:nvSpPr>
        <p:spPr/>
        <p:txBody>
          <a:bodyPr/>
          <a:lstStyle/>
          <a:p>
            <a:r>
              <a:rPr lang="en-JM" dirty="0">
                <a:solidFill>
                  <a:schemeClr val="tx1"/>
                </a:solidFill>
              </a:rPr>
              <a:t>It was established on the 19th November 1862 as a result of dissatisfaction with the site at Bath, St. Thomas. Shortly afterwards, Castleton Gardens became one of the great gardens of the Hemisphere with its rich variety of plants. In the past Castleton had over four (4000) thousand species of plants from the great English Garden at Kew. In 1897 there were one hundred and eighty (180) species of palm in the Palmetum. </a:t>
            </a:r>
          </a:p>
          <a:p>
            <a:r>
              <a:rPr lang="en-JM" dirty="0">
                <a:solidFill>
                  <a:schemeClr val="tx1"/>
                </a:solidFill>
              </a:rPr>
              <a:t>Many plants introduced in the island in the late 19th and early 20th centuries were planted here. These included the Poinciana, Bombay Mango, the </a:t>
            </a:r>
            <a:r>
              <a:rPr lang="en-JM" dirty="0" err="1">
                <a:solidFill>
                  <a:schemeClr val="tx1"/>
                </a:solidFill>
              </a:rPr>
              <a:t>Spathodea</a:t>
            </a:r>
            <a:r>
              <a:rPr lang="en-JM" dirty="0">
                <a:solidFill>
                  <a:schemeClr val="tx1"/>
                </a:solidFill>
              </a:rPr>
              <a:t>, Navel Orange, and tangerine.</a:t>
            </a:r>
          </a:p>
          <a:p>
            <a:endParaRPr lang="en-JM" dirty="0"/>
          </a:p>
          <a:p>
            <a:pPr lvl="8"/>
            <a:r>
              <a:rPr lang="en-JM" dirty="0">
                <a:hlinkClick r:id="rId2"/>
              </a:rPr>
              <a:t>https://jnht.com/st_mary.php</a:t>
            </a:r>
            <a:endParaRPr lang="en-JM" dirty="0"/>
          </a:p>
          <a:p>
            <a:pPr marL="2271400" lvl="8" indent="0">
              <a:buNone/>
            </a:pPr>
            <a:endParaRPr lang="en-JM" dirty="0"/>
          </a:p>
        </p:txBody>
      </p:sp>
      <p:pic>
        <p:nvPicPr>
          <p:cNvPr id="4" name="Picture 3" descr="Castleton Botanical Garden">
            <a:extLst>
              <a:ext uri="{FF2B5EF4-FFF2-40B4-BE49-F238E27FC236}">
                <a16:creationId xmlns:a16="http://schemas.microsoft.com/office/drawing/2014/main" id="{047EBFC9-B372-48B2-41D0-104EAF20D92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069287" y="180339"/>
            <a:ext cx="1855242" cy="1273889"/>
          </a:xfrm>
          <a:prstGeom prst="rect">
            <a:avLst/>
          </a:prstGeom>
          <a:noFill/>
          <a:ln>
            <a:noFill/>
          </a:ln>
        </p:spPr>
      </p:pic>
      <p:pic>
        <p:nvPicPr>
          <p:cNvPr id="6" name="Picture 5">
            <a:extLst>
              <a:ext uri="{FF2B5EF4-FFF2-40B4-BE49-F238E27FC236}">
                <a16:creationId xmlns:a16="http://schemas.microsoft.com/office/drawing/2014/main" id="{814D2C06-CC22-6334-6EEC-9F3452A7D6BA}"/>
              </a:ext>
            </a:extLst>
          </p:cNvPr>
          <p:cNvPicPr>
            <a:picLocks noChangeAspect="1"/>
          </p:cNvPicPr>
          <p:nvPr/>
        </p:nvPicPr>
        <p:blipFill>
          <a:blip r:embed="rId4"/>
          <a:stretch>
            <a:fillRect/>
          </a:stretch>
        </p:blipFill>
        <p:spPr>
          <a:xfrm>
            <a:off x="237250" y="5255231"/>
            <a:ext cx="1800107" cy="1356360"/>
          </a:xfrm>
          <a:prstGeom prst="rect">
            <a:avLst/>
          </a:prstGeom>
        </p:spPr>
      </p:pic>
    </p:spTree>
    <p:extLst>
      <p:ext uri="{BB962C8B-B14F-4D97-AF65-F5344CB8AC3E}">
        <p14:creationId xmlns:p14="http://schemas.microsoft.com/office/powerpoint/2010/main" val="1615577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39F5E-8CF3-72D9-9581-17484BBC9BE5}"/>
              </a:ext>
            </a:extLst>
          </p:cNvPr>
          <p:cNvSpPr>
            <a:spLocks noGrp="1"/>
          </p:cNvSpPr>
          <p:nvPr>
            <p:ph type="title"/>
          </p:nvPr>
        </p:nvSpPr>
        <p:spPr/>
        <p:txBody>
          <a:bodyPr/>
          <a:lstStyle/>
          <a:p>
            <a:r>
              <a:rPr lang="en-JM" b="1" kern="1800" spc="120" dirty="0">
                <a:solidFill>
                  <a:srgbClr val="E1B500"/>
                </a:solidFill>
                <a:latin typeface="Trebuchet MS" panose="020B0603020202020204" pitchFamily="34" charset="0"/>
                <a:ea typeface="Times New Roman" panose="02020603050405020304" pitchFamily="18" charset="0"/>
                <a:cs typeface="Times New Roman" panose="02020603050405020304" pitchFamily="18" charset="0"/>
              </a:rPr>
              <a:t>Woodside</a:t>
            </a:r>
            <a:br>
              <a:rPr lang="en-JM" kern="100" dirty="0">
                <a:latin typeface="Aptos" panose="020B0004020202020204" pitchFamily="34" charset="0"/>
                <a:ea typeface="Aptos" panose="020B0004020202020204" pitchFamily="34" charset="0"/>
                <a:cs typeface="Times New Roman" panose="02020603050405020304" pitchFamily="18" charset="0"/>
              </a:rPr>
            </a:br>
            <a:endParaRPr lang="en-JM" dirty="0"/>
          </a:p>
        </p:txBody>
      </p:sp>
      <p:sp>
        <p:nvSpPr>
          <p:cNvPr id="3" name="Content Placeholder 2">
            <a:extLst>
              <a:ext uri="{FF2B5EF4-FFF2-40B4-BE49-F238E27FC236}">
                <a16:creationId xmlns:a16="http://schemas.microsoft.com/office/drawing/2014/main" id="{3103338A-0604-F576-86D0-DA4A126CD57C}"/>
              </a:ext>
            </a:extLst>
          </p:cNvPr>
          <p:cNvSpPr>
            <a:spLocks noGrp="1"/>
          </p:cNvSpPr>
          <p:nvPr>
            <p:ph idx="1"/>
          </p:nvPr>
        </p:nvSpPr>
        <p:spPr>
          <a:xfrm>
            <a:off x="1143000" y="1298448"/>
            <a:ext cx="9872871" cy="5212080"/>
          </a:xfrm>
        </p:spPr>
        <p:txBody>
          <a:bodyPr>
            <a:normAutofit lnSpcReduction="10000"/>
          </a:bodyPr>
          <a:lstStyle/>
          <a:p>
            <a:r>
              <a:rPr lang="en-JM" sz="2400"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The community of Woodside is one of the Jamaican villages replete with history. It has connection to the Taíno, the plantation era and emancipation. There is evidence of Taíno presence in the area in the form of a prehistoric petroglyph or rock carving site referred to as Dryland, Dry Grounds, Image Cave or “One/Long Bubby Susan”. This petroglyph site was first recorded in 1820 and later published by J.E. Duerden in 1897. As such it is the oldest known petroglyph site on the island. It is located in that part of Woodside called Rock Spring where there is a cave containing this petroglyph. </a:t>
            </a:r>
          </a:p>
          <a:p>
            <a:r>
              <a:rPr lang="en-JM" sz="2400"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Like many other indigenous groups, the Taíno used pictographs (rock paintings) and petroglyphs (rock carvings) to communicate and to document aspects of their lives. All of the pictographs and petroglyphs discovered in Jamaica have been found in caves. This is what makes Jamaica unique in comparison with other Caribbean sites.</a:t>
            </a:r>
          </a:p>
          <a:p>
            <a:pPr algn="r"/>
            <a:r>
              <a:rPr lang="en-JM" sz="2000" kern="100" dirty="0">
                <a:latin typeface="Aptos" panose="020B0004020202020204" pitchFamily="34" charset="0"/>
                <a:ea typeface="Aptos" panose="020B0004020202020204" pitchFamily="34" charset="0"/>
                <a:cs typeface="Times New Roman" panose="02020603050405020304" pitchFamily="18" charset="0"/>
                <a:hlinkClick r:id="rId2"/>
              </a:rPr>
              <a:t>https://jnht.com/st_mary.php</a:t>
            </a:r>
            <a:endParaRPr lang="en-JM" sz="2000" kern="100" dirty="0">
              <a:latin typeface="Aptos" panose="020B0004020202020204" pitchFamily="34" charset="0"/>
              <a:ea typeface="Aptos" panose="020B0004020202020204" pitchFamily="34" charset="0"/>
              <a:cs typeface="Times New Roman" panose="02020603050405020304" pitchFamily="18" charset="0"/>
            </a:endParaRPr>
          </a:p>
          <a:p>
            <a:pPr algn="r"/>
            <a:endParaRPr lang="en-JM" sz="2400" kern="100" dirty="0">
              <a:latin typeface="Aptos" panose="020B0004020202020204" pitchFamily="34" charset="0"/>
              <a:ea typeface="Aptos" panose="020B0004020202020204" pitchFamily="34" charset="0"/>
              <a:cs typeface="Times New Roman" panose="02020603050405020304" pitchFamily="18" charset="0"/>
            </a:endParaRPr>
          </a:p>
          <a:p>
            <a:endParaRPr lang="en-JM" dirty="0"/>
          </a:p>
        </p:txBody>
      </p:sp>
    </p:spTree>
    <p:extLst>
      <p:ext uri="{BB962C8B-B14F-4D97-AF65-F5344CB8AC3E}">
        <p14:creationId xmlns:p14="http://schemas.microsoft.com/office/powerpoint/2010/main" val="3931083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D6415-BA2E-AD93-B7D0-57710C2C0885}"/>
              </a:ext>
            </a:extLst>
          </p:cNvPr>
          <p:cNvSpPr>
            <a:spLocks noGrp="1"/>
          </p:cNvSpPr>
          <p:nvPr>
            <p:ph type="title"/>
          </p:nvPr>
        </p:nvSpPr>
        <p:spPr/>
        <p:txBody>
          <a:bodyPr/>
          <a:lstStyle/>
          <a:p>
            <a:r>
              <a:rPr lang="en-JM" b="1" dirty="0"/>
              <a:t>Port Maria Old Court House</a:t>
            </a:r>
            <a:br>
              <a:rPr lang="en-JM" b="1" dirty="0"/>
            </a:br>
            <a:endParaRPr lang="en-JM" dirty="0"/>
          </a:p>
        </p:txBody>
      </p:sp>
      <p:sp>
        <p:nvSpPr>
          <p:cNvPr id="3" name="Content Placeholder 2">
            <a:extLst>
              <a:ext uri="{FF2B5EF4-FFF2-40B4-BE49-F238E27FC236}">
                <a16:creationId xmlns:a16="http://schemas.microsoft.com/office/drawing/2014/main" id="{27ACD2B2-0E33-6E35-5C7A-3763381DB14A}"/>
              </a:ext>
            </a:extLst>
          </p:cNvPr>
          <p:cNvSpPr>
            <a:spLocks noGrp="1"/>
          </p:cNvSpPr>
          <p:nvPr>
            <p:ph idx="1"/>
          </p:nvPr>
        </p:nvSpPr>
        <p:spPr/>
        <p:txBody>
          <a:bodyPr>
            <a:normAutofit lnSpcReduction="10000"/>
          </a:bodyPr>
          <a:lstStyle/>
          <a:p>
            <a:r>
              <a:rPr lang="en-US" sz="2800" dirty="0">
                <a:solidFill>
                  <a:schemeClr val="tx1"/>
                </a:solidFill>
              </a:rPr>
              <a:t>The Port Maria Court House is located opposite the </a:t>
            </a:r>
          </a:p>
          <a:p>
            <a:pPr marL="45720" indent="0">
              <a:buNone/>
            </a:pPr>
            <a:r>
              <a:rPr lang="en-US" sz="2800" dirty="0">
                <a:solidFill>
                  <a:schemeClr val="tx1"/>
                </a:solidFill>
              </a:rPr>
              <a:t>Claude Stuart Park and the Port Maria Parish Church. Originally built in 1821, this fine example of Georgian architecture housed the courthouse and police station until it was gutted by fire in 1988. It was subsequently rebuilt and reopened as the Port Maria Civic Centre in 2000. In the restoration of the building the Urban Development Corporation and the Jamaica National Heritage Trust ensured that structure remained true to the original Georgian style.</a:t>
            </a:r>
          </a:p>
          <a:p>
            <a:pPr marL="45720" indent="0" algn="r">
              <a:buNone/>
            </a:pPr>
            <a:r>
              <a:rPr lang="en-JM" sz="2000" dirty="0">
                <a:solidFill>
                  <a:schemeClr val="tx1"/>
                </a:solidFill>
                <a:hlinkClick r:id="rId2"/>
              </a:rPr>
              <a:t>https://jnht.com/st_mary.php</a:t>
            </a:r>
            <a:endParaRPr lang="en-JM" sz="2000" dirty="0">
              <a:solidFill>
                <a:schemeClr val="tx1"/>
              </a:solidFill>
            </a:endParaRPr>
          </a:p>
          <a:p>
            <a:pPr marL="45720" indent="0">
              <a:buNone/>
            </a:pPr>
            <a:endParaRPr lang="en-JM" sz="2800" dirty="0">
              <a:solidFill>
                <a:schemeClr val="tx1"/>
              </a:solidFill>
            </a:endParaRPr>
          </a:p>
        </p:txBody>
      </p:sp>
      <p:pic>
        <p:nvPicPr>
          <p:cNvPr id="4098" name="Picture 2" descr="Port Maria Court House">
            <a:extLst>
              <a:ext uri="{FF2B5EF4-FFF2-40B4-BE49-F238E27FC236}">
                <a16:creationId xmlns:a16="http://schemas.microsoft.com/office/drawing/2014/main" id="{06307A67-9AB7-96E3-C8FA-E87FF36788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26880" y="248664"/>
            <a:ext cx="2592979" cy="1955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8816006"/>
      </p:ext>
    </p:extLst>
  </p:cSld>
  <p:clrMapOvr>
    <a:masterClrMapping/>
  </p:clrMapOvr>
</p:sld>
</file>

<file path=ppt/theme/theme1.xml><?xml version="1.0" encoding="utf-8"?>
<a:theme xmlns:a="http://schemas.openxmlformats.org/drawingml/2006/main" name="Basis">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cca07546-e5c8-4b5e-9dad-5a2b876409a7}" enabled="1" method="Privileged" siteId="{f056f238-b122-4d71-8f28-5a56321e84a7}" contentBits="2" removed="0"/>
</clbl:labelList>
</file>

<file path=docProps/app.xml><?xml version="1.0" encoding="utf-8"?>
<Properties xmlns="http://schemas.openxmlformats.org/officeDocument/2006/extended-properties" xmlns:vt="http://schemas.openxmlformats.org/officeDocument/2006/docPropsVTypes">
  <Template>TM03457444[[fn=Basis]]</Template>
  <TotalTime>285</TotalTime>
  <Words>1551</Words>
  <Application>Microsoft Office PowerPoint</Application>
  <PresentationFormat>Widescreen</PresentationFormat>
  <Paragraphs>78</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Arial</vt:lpstr>
      <vt:lpstr>Corbel</vt:lpstr>
      <vt:lpstr>Tahoma</vt:lpstr>
      <vt:lpstr>Trebuchet MS</vt:lpstr>
      <vt:lpstr>Basis</vt:lpstr>
      <vt:lpstr>International Day for Monuments and Sites April 18, 2026 </vt:lpstr>
      <vt:lpstr>Rio Nuevo Taino Site </vt:lpstr>
      <vt:lpstr>Brimmer Hall Great House</vt:lpstr>
      <vt:lpstr>Fort Haldane </vt:lpstr>
      <vt:lpstr> Galina Lighthouse </vt:lpstr>
      <vt:lpstr>Quebec Great House </vt:lpstr>
      <vt:lpstr>Castleton Botanical Garden</vt:lpstr>
      <vt:lpstr>Woodside </vt:lpstr>
      <vt:lpstr>Port Maria Old Court House </vt:lpstr>
      <vt:lpstr>Harmony Hall House </vt:lpstr>
      <vt:lpstr>Prospect Great House </vt:lpstr>
      <vt:lpstr>Tacky's Monument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Opal Scott</dc:creator>
  <cp:lastModifiedBy>Opal Scott</cp:lastModifiedBy>
  <cp:revision>7</cp:revision>
  <dcterms:created xsi:type="dcterms:W3CDTF">2026-04-16T21:15:39Z</dcterms:created>
  <dcterms:modified xsi:type="dcterms:W3CDTF">2026-04-17T19:35:40Z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FooterLocations">
    <vt:lpwstr>Basis:9</vt:lpwstr>
  </property>
  <property fmtid="{D5CDD505-2E9C-101B-9397-08002B2CF9AE}" pid="3" name="ClassificationContentMarkingFooterText">
    <vt:lpwstr>Level 1: Public</vt:lpwstr>
  </property>
</Properties>
</file>